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Economica" panose="02000506040000020004" pitchFamily="2" charset="77"/>
      <p:regular r:id="rId23"/>
      <p:bold r:id="rId24"/>
      <p:italic r:id="rId25"/>
      <p:boldItalic r:id="rId26"/>
    </p:embeddedFont>
    <p:embeddedFont>
      <p:font typeface="Google Sans" panose="020B0503030502040204" pitchFamily="34" charset="0"/>
      <p:regular r:id="rId27"/>
      <p:bold r:id="rId28"/>
      <p:italic r:id="rId29"/>
      <p:boldItalic r:id="rId30"/>
    </p:embeddedFont>
    <p:embeddedFont>
      <p:font typeface="Open Sans" panose="020B0306030504020204" pitchFamily="34" charset="0"/>
      <p:regular r:id="rId31"/>
      <p:bold r:id="rId32"/>
      <p:italic r:id="rId33"/>
      <p:boldItalic r:id="rId34"/>
    </p:embeddedFont>
    <p:embeddedFont>
      <p:font typeface="Roboto"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a Hooker" initials="" lastIdx="2" clrIdx="0"/>
  <p:cmAuthor id="1" name="Chirag Agarwal"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46"/>
  </p:normalViewPr>
  <p:slideViewPr>
    <p:cSldViewPr snapToGrid="0">
      <p:cViewPr varScale="1">
        <p:scale>
          <a:sx n="138" d="100"/>
          <a:sy n="138" d="100"/>
        </p:scale>
        <p:origin x="3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commentAuthors" Target="commentAuthor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9-02T20:33:30.953" idx="1">
    <p:pos x="6000" y="0"/>
    <p:text>Chirag, I would set expectations at the beginning that this is initial work we initially presented at ICML workshop and are currently building out by expanding to larger datasets. That is why it would be great to get feedback and questions.</p:text>
  </p:cm>
  <p:cm authorId="1" dt="2020-09-02T20:33:30.953" idx="1">
    <p:pos x="6000" y="0"/>
    <p:text>Yes, that's a nice way to start. Thanks!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0-08-31T13:52:56.379" idx="2">
    <p:pos x="6000" y="0"/>
    <p:text>you may want to add one slide to show we compute vog across training. there is one such slide in https://docs.google.com/presentation/d/1lK1TAvNn9JxTnDHvqT6Y0nNvqqgBcZWbrMNKqYec5n8/edit?usp=sharing which shows we are computing it at every few epochs over training.</p:text>
  </p:cm>
  <p:cm authorId="1" dt="2020-08-31T13:52:56.379" idx="2">
    <p:pos x="6000" y="0"/>
    <p:text>Yes, that's helpful.
I have an idea of updating the slides with the gradients at different epochs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347d9c74c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9347d9c74c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Welcome to our talk. Today we will be discussing our recent paper entitled “Estimating Example Difficulty using Variance of Gradients”</a:t>
            </a:r>
            <a:br>
              <a:rPr lang="en-GB" dirty="0"/>
            </a:br>
            <a:r>
              <a:rPr lang="en-US" sz="1100" b="0" i="0" u="none" strike="noStrike" cap="none" dirty="0">
                <a:solidFill>
                  <a:srgbClr val="000000"/>
                </a:solidFill>
                <a:effectLst/>
                <a:latin typeface="Arial"/>
                <a:ea typeface="Arial"/>
                <a:cs typeface="Arial"/>
                <a:sym typeface="Arial"/>
              </a:rPr>
              <a:t>This is an initial work which we presented at ICML workshop and are currently building out by expanding to larger datasets. I would appreciate everyone's valuable feedback and suggestions.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347d9c74c_2_11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For quantitative analysis, the line plot shows the relationship between the VOG score and the testing error. </a:t>
            </a:r>
            <a:endParaRPr/>
          </a:p>
          <a:p>
            <a:pPr marL="0" lvl="0" indent="0" algn="l" rtl="0">
              <a:lnSpc>
                <a:spcPct val="100000"/>
              </a:lnSpc>
              <a:spcBef>
                <a:spcPts val="0"/>
              </a:spcBef>
              <a:spcAft>
                <a:spcPts val="0"/>
              </a:spcAft>
              <a:buSzPts val="1100"/>
              <a:buNone/>
            </a:pPr>
            <a:r>
              <a:rPr lang="en-GB"/>
              <a:t>We observe that examples at the lowest percentiles of VOG have far lower error rates. The misclassification increases with an increase in VOG scores</a:t>
            </a:r>
            <a:endParaRPr/>
          </a:p>
        </p:txBody>
      </p:sp>
      <p:sp>
        <p:nvSpPr>
          <p:cNvPr id="223" name="Google Shape;223;g9347d9c74c_2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347d9c74c_7_19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9347d9c74c_7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9347d9c74c_2_12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9347d9c74c_2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395a6e322_3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g9395a6e322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347d9c74c_7_2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g9347d9c74c_7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9347d9c74c_2_13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g9347d9c74c_2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347d9c74c_2_6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The current surge in Explainable AI research is a result of the increasing use of Machine learning, in particular deep learning, models to real-life applications like self-driving cars, criminal justice, job-application systems, battlefield simulations, and health-care.</a:t>
            </a:r>
            <a:endParaRPr/>
          </a:p>
          <a:p>
            <a:pPr marL="0" marR="0" lvl="0" indent="0" algn="l" rtl="0">
              <a:lnSpc>
                <a:spcPct val="100000"/>
              </a:lnSpc>
              <a:spcBef>
                <a:spcPts val="0"/>
              </a:spcBef>
              <a:spcAft>
                <a:spcPts val="0"/>
              </a:spcAft>
              <a:buClr>
                <a:srgbClr val="000000"/>
              </a:buClr>
              <a:buSzPts val="1100"/>
              <a:buFont typeface="Arial"/>
              <a:buNone/>
            </a:pPr>
            <a:r>
              <a:rPr lang="en-GB"/>
              <a:t>We need to look beyond test accuracies and ask for additional interpretability measures from current DNN models.</a:t>
            </a:r>
            <a:endParaRPr sz="11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GB" sz="1100">
                <a:solidFill>
                  <a:srgbClr val="000000"/>
                </a:solidFill>
                <a:latin typeface="Arial"/>
                <a:ea typeface="Arial"/>
                <a:cs typeface="Arial"/>
                <a:sym typeface="Arial"/>
              </a:rPr>
              <a:t>To this end, scholars are working towards models motivated with the need of </a:t>
            </a:r>
            <a:r>
              <a:rPr lang="en-GB"/>
              <a:t>techniques that enable humans to interact with them.</a:t>
            </a:r>
            <a:endParaRPr/>
          </a:p>
        </p:txBody>
      </p:sp>
      <p:sp>
        <p:nvSpPr>
          <p:cNvPr id="113" name="Google Shape;113;g9347d9c74c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9347d9c74c_2_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&gt; Understanding individual sample importance is very useful given that modern datasets are large with sometimes consisting of more than 1M images. </a:t>
            </a:r>
            <a:r>
              <a:rPr lang="en-GB" sz="1050" dirty="0">
                <a:solidFill>
                  <a:srgbClr val="3C4043"/>
                </a:solidFill>
                <a:highlight>
                  <a:srgbClr val="FFFFFF"/>
                </a:highlight>
                <a:latin typeface="Roboto"/>
                <a:ea typeface="Roboto"/>
                <a:cs typeface="Roboto"/>
                <a:sym typeface="Roboto"/>
              </a:rPr>
              <a:t>not feasible for an individual to look at individual explanations for each data point in a large dataset?</a:t>
            </a:r>
            <a:endParaRPr dirty="0"/>
          </a:p>
          <a:p>
            <a:pPr marL="0" lvl="0" indent="0" algn="l" rtl="0">
              <a:lnSpc>
                <a:spcPct val="100000"/>
              </a:lnSpc>
              <a:spcBef>
                <a:spcPts val="0"/>
              </a:spcBef>
              <a:spcAft>
                <a:spcPts val="0"/>
              </a:spcAft>
              <a:buSzPts val="1100"/>
              <a:buNone/>
            </a:pPr>
            <a:r>
              <a:rPr lang="en-GB" dirty="0"/>
              <a:t>&gt; It is critical to understand the relative importance of individual classes and inspect images that the model finds most challenging.</a:t>
            </a:r>
          </a:p>
          <a:p>
            <a:pPr marL="0" lvl="0" indent="0" algn="l" rtl="0">
              <a:lnSpc>
                <a:spcPct val="100000"/>
              </a:lnSpc>
              <a:spcBef>
                <a:spcPts val="0"/>
              </a:spcBef>
              <a:spcAft>
                <a:spcPts val="0"/>
              </a:spcAft>
              <a:buSzPts val="1100"/>
              <a:buNone/>
            </a:pPr>
            <a:r>
              <a:rPr lang="en-GB" dirty="0"/>
              <a:t>&gt; The current work in XAI is focused on explaining model </a:t>
            </a:r>
            <a:r>
              <a:rPr lang="en-GB" dirty="0" err="1"/>
              <a:t>behavior</a:t>
            </a:r>
            <a:r>
              <a:rPr lang="en-GB" dirty="0"/>
              <a:t> on single explanation which do not highlight the inherent bias of the model towards </a:t>
            </a:r>
            <a:r>
              <a:rPr lang="en-GB" dirty="0" err="1"/>
              <a:t>colors</a:t>
            </a:r>
            <a:r>
              <a:rPr lang="en-GB" dirty="0"/>
              <a:t> and textures</a:t>
            </a:r>
            <a:endParaRPr dirty="0"/>
          </a:p>
        </p:txBody>
      </p:sp>
      <p:sp>
        <p:nvSpPr>
          <p:cNvPr id="122" name="Google Shape;122;g9347d9c74c_2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347d9c74c_2_7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Economica"/>
                <a:ea typeface="Economica"/>
                <a:cs typeface="Economica"/>
                <a:sym typeface="Economica"/>
              </a:rPr>
              <a:t>Clear connection to neural network function</a:t>
            </a:r>
            <a:endParaRPr/>
          </a:p>
        </p:txBody>
      </p:sp>
      <p:sp>
        <p:nvSpPr>
          <p:cNvPr id="130" name="Google Shape;130;g9347d9c74c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347d9c74c_2_8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9347d9c74c_2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347d9c74c_2_9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a:t>Input gradients serve as an easy way to analyze their respective behavior during the course of the training. Gradients of easy examples converge quickly to a small range as compared to challenging examples.</a:t>
            </a:r>
            <a:endParaRPr/>
          </a:p>
          <a:p>
            <a:pPr marL="0" marR="0" lvl="0" indent="0" algn="l" rtl="0">
              <a:lnSpc>
                <a:spcPct val="100000"/>
              </a:lnSpc>
              <a:spcBef>
                <a:spcPts val="0"/>
              </a:spcBef>
              <a:spcAft>
                <a:spcPts val="0"/>
              </a:spcAft>
              <a:buClr>
                <a:srgbClr val="000000"/>
              </a:buClr>
              <a:buSzPts val="1100"/>
              <a:buFont typeface="Arial"/>
              <a:buNone/>
            </a:pPr>
            <a:r>
              <a:rPr lang="en-GB"/>
              <a:t>Following this hypothesis, we use variance of gradients as a proxy metric for quantifying the relative importance between individual samples of the training and testing datasets.</a:t>
            </a:r>
            <a:endParaRPr/>
          </a:p>
          <a:p>
            <a:pPr marL="0" lvl="0" indent="0" algn="l" rtl="0">
              <a:lnSpc>
                <a:spcPct val="100000"/>
              </a:lnSpc>
              <a:spcBef>
                <a:spcPts val="0"/>
              </a:spcBef>
              <a:spcAft>
                <a:spcPts val="0"/>
              </a:spcAft>
              <a:buSzPts val="1100"/>
              <a:buNone/>
            </a:pPr>
            <a:r>
              <a:rPr lang="en-GB"/>
              <a:t>For any given sample I, we calculate it’s VOG score using its gradients at Nt checkpoints.</a:t>
            </a:r>
            <a:br>
              <a:rPr lang="en-GB"/>
            </a:br>
            <a:r>
              <a:rPr lang="en-GB"/>
              <a:t>On analyzing the images using VOG score, we found that images having low and high VOg scores are very different from each other. Here we see horses on clean background have lower scores as compared to the ones having higher VOG score.</a:t>
            </a:r>
            <a:endParaRPr/>
          </a:p>
        </p:txBody>
      </p:sp>
      <p:sp>
        <p:nvSpPr>
          <p:cNvPr id="155" name="Google Shape;155;g9347d9c74c_2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347d9c74c_7_1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a:t>Input gradients serve as an easy way to analyze their respective behavior during the course of the training. Gradients of easy examples converge quickly to a small range as compared to challenging examples.</a:t>
            </a:r>
            <a:endParaRPr/>
          </a:p>
          <a:p>
            <a:pPr marL="0" marR="0" lvl="0" indent="0" algn="l" rtl="0">
              <a:lnSpc>
                <a:spcPct val="100000"/>
              </a:lnSpc>
              <a:spcBef>
                <a:spcPts val="0"/>
              </a:spcBef>
              <a:spcAft>
                <a:spcPts val="0"/>
              </a:spcAft>
              <a:buClr>
                <a:srgbClr val="000000"/>
              </a:buClr>
              <a:buSzPts val="1100"/>
              <a:buFont typeface="Arial"/>
              <a:buNone/>
            </a:pPr>
            <a:r>
              <a:rPr lang="en-GB"/>
              <a:t>Following this hypothesis, we use variance of gradients as a proxy metric for quantifying the relative importance between individual samples of the training and testing datasets.</a:t>
            </a:r>
            <a:endParaRPr/>
          </a:p>
          <a:p>
            <a:pPr marL="0" lvl="0" indent="0" algn="l" rtl="0">
              <a:lnSpc>
                <a:spcPct val="100000"/>
              </a:lnSpc>
              <a:spcBef>
                <a:spcPts val="0"/>
              </a:spcBef>
              <a:spcAft>
                <a:spcPts val="0"/>
              </a:spcAft>
              <a:buSzPts val="1100"/>
              <a:buNone/>
            </a:pPr>
            <a:r>
              <a:rPr lang="en-GB"/>
              <a:t>For any given sample I, we calculate it’s VOG score using its gradients at Nt checkpoints.</a:t>
            </a:r>
            <a:br>
              <a:rPr lang="en-GB"/>
            </a:br>
            <a:r>
              <a:rPr lang="en-GB"/>
              <a:t>On analyzing the images using VOG score, we found that images having low and high VOg scores are very different from each other. Here we see horses on clean background have lower scores as compared to the ones having higher VOG score.</a:t>
            </a:r>
            <a:endParaRPr/>
          </a:p>
        </p:txBody>
      </p:sp>
      <p:sp>
        <p:nvSpPr>
          <p:cNvPr id="164" name="Google Shape;164;g9347d9c74c_7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347d9c74c_7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9347d9c74c_7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a:t>Many works have shown that there exists different stages of training a DNN</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9347d9c74c_2_10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We divided the training process into two stages, early-stage comprising of first three checkpoints and late-stage comprising of last 3 checkpoints. </a:t>
            </a:r>
            <a:br>
              <a:rPr lang="en-GB"/>
            </a:br>
            <a:r>
              <a:rPr lang="en-GB"/>
              <a:t>The proposed VOG score discriminates images with clean and cluttered backgrounds. More importantly, it can be used to understand biases in the individual classes as for this class, boys wearing red shirts were easily learnt by the model </a:t>
            </a:r>
            <a:endParaRPr/>
          </a:p>
        </p:txBody>
      </p:sp>
      <p:sp>
        <p:nvSpPr>
          <p:cNvPr id="210" name="Google Shape;210;g9347d9c74c_2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6" name="Google Shape;56;p14"/>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7" name="Google Shape;57;p14"/>
          <p:cNvSpPr txBox="1">
            <a:spLocks noGrp="1"/>
          </p:cNvSpPr>
          <p:nvPr>
            <p:ph type="ctrTitle"/>
          </p:nvPr>
        </p:nvSpPr>
        <p:spPr>
          <a:xfrm>
            <a:off x="3044700" y="1444255"/>
            <a:ext cx="3054600" cy="1537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a:lvl1pPr>
            <a:lvl2pPr lvl="1" algn="ctr" rtl="0">
              <a:lnSpc>
                <a:spcPct val="100000"/>
              </a:lnSpc>
              <a:spcBef>
                <a:spcPts val="0"/>
              </a:spcBef>
              <a:spcAft>
                <a:spcPts val="0"/>
              </a:spcAft>
              <a:buSzPts val="4200"/>
              <a:buNone/>
              <a:defRPr/>
            </a:lvl2pPr>
            <a:lvl3pPr lvl="2" algn="ctr" rtl="0">
              <a:lnSpc>
                <a:spcPct val="100000"/>
              </a:lnSpc>
              <a:spcBef>
                <a:spcPts val="0"/>
              </a:spcBef>
              <a:spcAft>
                <a:spcPts val="0"/>
              </a:spcAft>
              <a:buSzPts val="4200"/>
              <a:buNone/>
              <a:defRPr/>
            </a:lvl3pPr>
            <a:lvl4pPr lvl="3" algn="ctr" rtl="0">
              <a:lnSpc>
                <a:spcPct val="100000"/>
              </a:lnSpc>
              <a:spcBef>
                <a:spcPts val="0"/>
              </a:spcBef>
              <a:spcAft>
                <a:spcPts val="0"/>
              </a:spcAft>
              <a:buSzPts val="4200"/>
              <a:buNone/>
              <a:defRPr/>
            </a:lvl4pPr>
            <a:lvl5pPr lvl="4" algn="ctr" rtl="0">
              <a:lnSpc>
                <a:spcPct val="100000"/>
              </a:lnSpc>
              <a:spcBef>
                <a:spcPts val="0"/>
              </a:spcBef>
              <a:spcAft>
                <a:spcPts val="0"/>
              </a:spcAft>
              <a:buSzPts val="4200"/>
              <a:buNone/>
              <a:defRPr/>
            </a:lvl5pPr>
            <a:lvl6pPr lvl="5" algn="ctr" rtl="0">
              <a:lnSpc>
                <a:spcPct val="100000"/>
              </a:lnSpc>
              <a:spcBef>
                <a:spcPts val="0"/>
              </a:spcBef>
              <a:spcAft>
                <a:spcPts val="0"/>
              </a:spcAft>
              <a:buSzPts val="4200"/>
              <a:buNone/>
              <a:defRPr/>
            </a:lvl6pPr>
            <a:lvl7pPr lvl="6" algn="ctr" rtl="0">
              <a:lnSpc>
                <a:spcPct val="100000"/>
              </a:lnSpc>
              <a:spcBef>
                <a:spcPts val="0"/>
              </a:spcBef>
              <a:spcAft>
                <a:spcPts val="0"/>
              </a:spcAft>
              <a:buSzPts val="4200"/>
              <a:buNone/>
              <a:defRPr/>
            </a:lvl7pPr>
            <a:lvl8pPr lvl="7" algn="ctr" rtl="0">
              <a:lnSpc>
                <a:spcPct val="100000"/>
              </a:lnSpc>
              <a:spcBef>
                <a:spcPts val="0"/>
              </a:spcBef>
              <a:spcAft>
                <a:spcPts val="0"/>
              </a:spcAft>
              <a:buSzPts val="4200"/>
              <a:buNone/>
              <a:defRPr/>
            </a:lvl8pPr>
            <a:lvl9pPr lvl="8" algn="ctr" rtl="0">
              <a:lnSpc>
                <a:spcPct val="100000"/>
              </a:lnSpc>
              <a:spcBef>
                <a:spcPts val="0"/>
              </a:spcBef>
              <a:spcAft>
                <a:spcPts val="0"/>
              </a:spcAft>
              <a:buSzPts val="4200"/>
              <a:buNone/>
              <a:defRPr/>
            </a:lvl9pPr>
          </a:lstStyle>
          <a:p>
            <a:endParaRPr/>
          </a:p>
        </p:txBody>
      </p:sp>
      <p:sp>
        <p:nvSpPr>
          <p:cNvPr id="58" name="Google Shape;58;p14"/>
          <p:cNvSpPr txBox="1">
            <a:spLocks noGrp="1"/>
          </p:cNvSpPr>
          <p:nvPr>
            <p:ph type="subTitle" idx="1"/>
          </p:nvPr>
        </p:nvSpPr>
        <p:spPr>
          <a:xfrm>
            <a:off x="3044700" y="3116580"/>
            <a:ext cx="3054600" cy="701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59" name="Google Shape;59;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2" name="Google Shape;62;p15"/>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63" name="Google Shape;63;p15"/>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4200"/>
              <a:buNone/>
              <a:defRPr/>
            </a:lvl1pPr>
            <a:lvl2pPr lvl="1" algn="ctr" rtl="0">
              <a:lnSpc>
                <a:spcPct val="100000"/>
              </a:lnSpc>
              <a:spcBef>
                <a:spcPts val="0"/>
              </a:spcBef>
              <a:spcAft>
                <a:spcPts val="0"/>
              </a:spcAft>
              <a:buSzPts val="4200"/>
              <a:buNone/>
              <a:defRPr/>
            </a:lvl2pPr>
            <a:lvl3pPr lvl="2" algn="ctr" rtl="0">
              <a:lnSpc>
                <a:spcPct val="100000"/>
              </a:lnSpc>
              <a:spcBef>
                <a:spcPts val="0"/>
              </a:spcBef>
              <a:spcAft>
                <a:spcPts val="0"/>
              </a:spcAft>
              <a:buSzPts val="4200"/>
              <a:buNone/>
              <a:defRPr/>
            </a:lvl3pPr>
            <a:lvl4pPr lvl="3" algn="ctr" rtl="0">
              <a:lnSpc>
                <a:spcPct val="100000"/>
              </a:lnSpc>
              <a:spcBef>
                <a:spcPts val="0"/>
              </a:spcBef>
              <a:spcAft>
                <a:spcPts val="0"/>
              </a:spcAft>
              <a:buSzPts val="4200"/>
              <a:buNone/>
              <a:defRPr/>
            </a:lvl4pPr>
            <a:lvl5pPr lvl="4" algn="ctr" rtl="0">
              <a:lnSpc>
                <a:spcPct val="100000"/>
              </a:lnSpc>
              <a:spcBef>
                <a:spcPts val="0"/>
              </a:spcBef>
              <a:spcAft>
                <a:spcPts val="0"/>
              </a:spcAft>
              <a:buSzPts val="4200"/>
              <a:buNone/>
              <a:defRPr/>
            </a:lvl5pPr>
            <a:lvl6pPr lvl="5" algn="ctr" rtl="0">
              <a:lnSpc>
                <a:spcPct val="100000"/>
              </a:lnSpc>
              <a:spcBef>
                <a:spcPts val="0"/>
              </a:spcBef>
              <a:spcAft>
                <a:spcPts val="0"/>
              </a:spcAft>
              <a:buSzPts val="4200"/>
              <a:buNone/>
              <a:defRPr/>
            </a:lvl6pPr>
            <a:lvl7pPr lvl="6" algn="ctr" rtl="0">
              <a:lnSpc>
                <a:spcPct val="100000"/>
              </a:lnSpc>
              <a:spcBef>
                <a:spcPts val="0"/>
              </a:spcBef>
              <a:spcAft>
                <a:spcPts val="0"/>
              </a:spcAft>
              <a:buSzPts val="4200"/>
              <a:buNone/>
              <a:defRPr/>
            </a:lvl7pPr>
            <a:lvl8pPr lvl="7" algn="ctr" rtl="0">
              <a:lnSpc>
                <a:spcPct val="100000"/>
              </a:lnSpc>
              <a:spcBef>
                <a:spcPts val="0"/>
              </a:spcBef>
              <a:spcAft>
                <a:spcPts val="0"/>
              </a:spcAft>
              <a:buSzPts val="4200"/>
              <a:buNone/>
              <a:defRPr/>
            </a:lvl8pPr>
            <a:lvl9pPr lvl="8" algn="ctr" rtl="0">
              <a:lnSpc>
                <a:spcPct val="100000"/>
              </a:lnSpc>
              <a:spcBef>
                <a:spcPts val="0"/>
              </a:spcBef>
              <a:spcAft>
                <a:spcPts val="0"/>
              </a:spcAft>
              <a:buSzPts val="4200"/>
              <a:buNone/>
              <a:defRPr/>
            </a:lvl9pPr>
          </a:lstStyle>
          <a:p>
            <a:endParaRPr/>
          </a:p>
        </p:txBody>
      </p:sp>
      <p:sp>
        <p:nvSpPr>
          <p:cNvPr id="64" name="Google Shape;6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68" name="Google Shape;68;p16"/>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72" name="Google Shape;72;p17"/>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3" name="Google Shape;73;p17"/>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3000"/>
              <a:buNone/>
              <a:defRPr sz="3000"/>
            </a:lvl1pPr>
            <a:lvl2pPr lvl="1" algn="l" rtl="0">
              <a:lnSpc>
                <a:spcPct val="100000"/>
              </a:lnSpc>
              <a:spcBef>
                <a:spcPts val="0"/>
              </a:spcBef>
              <a:spcAft>
                <a:spcPts val="0"/>
              </a:spcAft>
              <a:buSzPts val="3000"/>
              <a:buNone/>
              <a:defRPr sz="3000"/>
            </a:lvl2pPr>
            <a:lvl3pPr lvl="2" algn="l" rtl="0">
              <a:lnSpc>
                <a:spcPct val="100000"/>
              </a:lnSpc>
              <a:spcBef>
                <a:spcPts val="0"/>
              </a:spcBef>
              <a:spcAft>
                <a:spcPts val="0"/>
              </a:spcAft>
              <a:buSzPts val="3000"/>
              <a:buNone/>
              <a:defRPr sz="3000"/>
            </a:lvl3pPr>
            <a:lvl4pPr lvl="3" algn="l" rtl="0">
              <a:lnSpc>
                <a:spcPct val="100000"/>
              </a:lnSpc>
              <a:spcBef>
                <a:spcPts val="0"/>
              </a:spcBef>
              <a:spcAft>
                <a:spcPts val="0"/>
              </a:spcAft>
              <a:buSzPts val="3000"/>
              <a:buNone/>
              <a:defRPr sz="3000"/>
            </a:lvl4pPr>
            <a:lvl5pPr lvl="4" algn="l" rtl="0">
              <a:lnSpc>
                <a:spcPct val="100000"/>
              </a:lnSpc>
              <a:spcBef>
                <a:spcPts val="0"/>
              </a:spcBef>
              <a:spcAft>
                <a:spcPts val="0"/>
              </a:spcAft>
              <a:buSzPts val="3000"/>
              <a:buNone/>
              <a:defRPr sz="3000"/>
            </a:lvl5pPr>
            <a:lvl6pPr lvl="5" algn="l" rtl="0">
              <a:lnSpc>
                <a:spcPct val="100000"/>
              </a:lnSpc>
              <a:spcBef>
                <a:spcPts val="0"/>
              </a:spcBef>
              <a:spcAft>
                <a:spcPts val="0"/>
              </a:spcAft>
              <a:buSzPts val="3000"/>
              <a:buNone/>
              <a:defRPr sz="3000"/>
            </a:lvl6pPr>
            <a:lvl7pPr lvl="6" algn="l" rtl="0">
              <a:lnSpc>
                <a:spcPct val="100000"/>
              </a:lnSpc>
              <a:spcBef>
                <a:spcPts val="0"/>
              </a:spcBef>
              <a:spcAft>
                <a:spcPts val="0"/>
              </a:spcAft>
              <a:buSzPts val="3000"/>
              <a:buNone/>
              <a:defRPr sz="3000"/>
            </a:lvl7pPr>
            <a:lvl8pPr lvl="7" algn="l" rtl="0">
              <a:lnSpc>
                <a:spcPct val="100000"/>
              </a:lnSpc>
              <a:spcBef>
                <a:spcPts val="0"/>
              </a:spcBef>
              <a:spcAft>
                <a:spcPts val="0"/>
              </a:spcAft>
              <a:buSzPts val="3000"/>
              <a:buNone/>
              <a:defRPr sz="3000"/>
            </a:lvl8pPr>
            <a:lvl9pPr lvl="8" algn="l" rtl="0">
              <a:lnSpc>
                <a:spcPct val="100000"/>
              </a:lnSpc>
              <a:spcBef>
                <a:spcPts val="0"/>
              </a:spcBef>
              <a:spcAft>
                <a:spcPts val="0"/>
              </a:spcAft>
              <a:buSzPts val="3000"/>
              <a:buNone/>
              <a:defRPr sz="3000"/>
            </a:lvl9pPr>
          </a:lstStyle>
          <a:p>
            <a:endParaRPr/>
          </a:p>
        </p:txBody>
      </p:sp>
      <p:sp>
        <p:nvSpPr>
          <p:cNvPr id="80" name="Google Shape;80;p19"/>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1" name="Google Shape;8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20"/>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0"/>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5" name="Google Shape;8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1"/>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 name="Google Shape;88;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9" name="Google Shape;89;p21"/>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4200"/>
              <a:buNone/>
              <a:defRPr>
                <a:solidFill>
                  <a:schemeClr val="lt2"/>
                </a:solidFill>
              </a:defRPr>
            </a:lvl1pPr>
            <a:lvl2pPr lvl="1" algn="ctr" rtl="0">
              <a:lnSpc>
                <a:spcPct val="100000"/>
              </a:lnSpc>
              <a:spcBef>
                <a:spcPts val="0"/>
              </a:spcBef>
              <a:spcAft>
                <a:spcPts val="0"/>
              </a:spcAft>
              <a:buClr>
                <a:schemeClr val="lt2"/>
              </a:buClr>
              <a:buSzPts val="4200"/>
              <a:buNone/>
              <a:defRPr>
                <a:solidFill>
                  <a:schemeClr val="lt2"/>
                </a:solidFill>
              </a:defRPr>
            </a:lvl2pPr>
            <a:lvl3pPr lvl="2" algn="ctr" rtl="0">
              <a:lnSpc>
                <a:spcPct val="100000"/>
              </a:lnSpc>
              <a:spcBef>
                <a:spcPts val="0"/>
              </a:spcBef>
              <a:spcAft>
                <a:spcPts val="0"/>
              </a:spcAft>
              <a:buClr>
                <a:schemeClr val="lt2"/>
              </a:buClr>
              <a:buSzPts val="4200"/>
              <a:buNone/>
              <a:defRPr>
                <a:solidFill>
                  <a:schemeClr val="lt2"/>
                </a:solidFill>
              </a:defRPr>
            </a:lvl3pPr>
            <a:lvl4pPr lvl="3" algn="ctr" rtl="0">
              <a:lnSpc>
                <a:spcPct val="100000"/>
              </a:lnSpc>
              <a:spcBef>
                <a:spcPts val="0"/>
              </a:spcBef>
              <a:spcAft>
                <a:spcPts val="0"/>
              </a:spcAft>
              <a:buClr>
                <a:schemeClr val="lt2"/>
              </a:buClr>
              <a:buSzPts val="4200"/>
              <a:buNone/>
              <a:defRPr>
                <a:solidFill>
                  <a:schemeClr val="lt2"/>
                </a:solidFill>
              </a:defRPr>
            </a:lvl4pPr>
            <a:lvl5pPr lvl="4" algn="ctr" rtl="0">
              <a:lnSpc>
                <a:spcPct val="100000"/>
              </a:lnSpc>
              <a:spcBef>
                <a:spcPts val="0"/>
              </a:spcBef>
              <a:spcAft>
                <a:spcPts val="0"/>
              </a:spcAft>
              <a:buClr>
                <a:schemeClr val="lt2"/>
              </a:buClr>
              <a:buSzPts val="4200"/>
              <a:buNone/>
              <a:defRPr>
                <a:solidFill>
                  <a:schemeClr val="lt2"/>
                </a:solidFill>
              </a:defRPr>
            </a:lvl5pPr>
            <a:lvl6pPr lvl="5" algn="ctr" rtl="0">
              <a:lnSpc>
                <a:spcPct val="100000"/>
              </a:lnSpc>
              <a:spcBef>
                <a:spcPts val="0"/>
              </a:spcBef>
              <a:spcAft>
                <a:spcPts val="0"/>
              </a:spcAft>
              <a:buClr>
                <a:schemeClr val="lt2"/>
              </a:buClr>
              <a:buSzPts val="4200"/>
              <a:buNone/>
              <a:defRPr>
                <a:solidFill>
                  <a:schemeClr val="lt2"/>
                </a:solidFill>
              </a:defRPr>
            </a:lvl6pPr>
            <a:lvl7pPr lvl="6" algn="ctr" rtl="0">
              <a:lnSpc>
                <a:spcPct val="100000"/>
              </a:lnSpc>
              <a:spcBef>
                <a:spcPts val="0"/>
              </a:spcBef>
              <a:spcAft>
                <a:spcPts val="0"/>
              </a:spcAft>
              <a:buClr>
                <a:schemeClr val="lt2"/>
              </a:buClr>
              <a:buSzPts val="4200"/>
              <a:buNone/>
              <a:defRPr>
                <a:solidFill>
                  <a:schemeClr val="lt2"/>
                </a:solidFill>
              </a:defRPr>
            </a:lvl7pPr>
            <a:lvl8pPr lvl="7" algn="ctr" rtl="0">
              <a:lnSpc>
                <a:spcPct val="100000"/>
              </a:lnSpc>
              <a:spcBef>
                <a:spcPts val="0"/>
              </a:spcBef>
              <a:spcAft>
                <a:spcPts val="0"/>
              </a:spcAft>
              <a:buClr>
                <a:schemeClr val="lt2"/>
              </a:buClr>
              <a:buSzPts val="4200"/>
              <a:buNone/>
              <a:defRPr>
                <a:solidFill>
                  <a:schemeClr val="lt2"/>
                </a:solidFill>
              </a:defRPr>
            </a:lvl8pPr>
            <a:lvl9pPr lvl="8" algn="ctr" rtl="0">
              <a:lnSpc>
                <a:spcPct val="100000"/>
              </a:lnSpc>
              <a:spcBef>
                <a:spcPts val="0"/>
              </a:spcBef>
              <a:spcAft>
                <a:spcPts val="0"/>
              </a:spcAft>
              <a:buClr>
                <a:schemeClr val="lt2"/>
              </a:buClr>
              <a:buSzPts val="4200"/>
              <a:buNone/>
              <a:defRPr>
                <a:solidFill>
                  <a:schemeClr val="lt2"/>
                </a:solidFill>
              </a:defRPr>
            </a:lvl9pPr>
          </a:lstStyle>
          <a:p>
            <a:endParaRPr/>
          </a:p>
        </p:txBody>
      </p:sp>
      <p:sp>
        <p:nvSpPr>
          <p:cNvPr id="90" name="Google Shape;90;p21"/>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91" name="Google Shape;91;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22"/>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6"/>
        <p:cNvGrpSpPr/>
        <p:nvPr/>
      </p:nvGrpSpPr>
      <p:grpSpPr>
        <a:xfrm>
          <a:off x="0" y="0"/>
          <a:ext cx="0" cy="0"/>
          <a:chOff x="0" y="0"/>
          <a:chExt cx="0" cy="0"/>
        </a:xfrm>
      </p:grpSpPr>
      <p:sp>
        <p:nvSpPr>
          <p:cNvPr id="97" name="Google Shape;97;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3"/>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16000"/>
              <a:buNone/>
              <a:defRPr sz="16000">
                <a:solidFill>
                  <a:schemeClr val="lt2"/>
                </a:solidFill>
              </a:defRPr>
            </a:lvl1pPr>
            <a:lvl2pPr lvl="1" algn="ctr" rtl="0">
              <a:lnSpc>
                <a:spcPct val="100000"/>
              </a:lnSpc>
              <a:spcBef>
                <a:spcPts val="0"/>
              </a:spcBef>
              <a:spcAft>
                <a:spcPts val="0"/>
              </a:spcAft>
              <a:buClr>
                <a:schemeClr val="lt2"/>
              </a:buClr>
              <a:buSzPts val="16000"/>
              <a:buNone/>
              <a:defRPr sz="16000">
                <a:solidFill>
                  <a:schemeClr val="lt2"/>
                </a:solidFill>
              </a:defRPr>
            </a:lvl2pPr>
            <a:lvl3pPr lvl="2" algn="ctr" rtl="0">
              <a:lnSpc>
                <a:spcPct val="100000"/>
              </a:lnSpc>
              <a:spcBef>
                <a:spcPts val="0"/>
              </a:spcBef>
              <a:spcAft>
                <a:spcPts val="0"/>
              </a:spcAft>
              <a:buClr>
                <a:schemeClr val="lt2"/>
              </a:buClr>
              <a:buSzPts val="16000"/>
              <a:buNone/>
              <a:defRPr sz="16000">
                <a:solidFill>
                  <a:schemeClr val="lt2"/>
                </a:solidFill>
              </a:defRPr>
            </a:lvl3pPr>
            <a:lvl4pPr lvl="3" algn="ctr" rtl="0">
              <a:lnSpc>
                <a:spcPct val="100000"/>
              </a:lnSpc>
              <a:spcBef>
                <a:spcPts val="0"/>
              </a:spcBef>
              <a:spcAft>
                <a:spcPts val="0"/>
              </a:spcAft>
              <a:buClr>
                <a:schemeClr val="lt2"/>
              </a:buClr>
              <a:buSzPts val="16000"/>
              <a:buNone/>
              <a:defRPr sz="16000">
                <a:solidFill>
                  <a:schemeClr val="lt2"/>
                </a:solidFill>
              </a:defRPr>
            </a:lvl4pPr>
            <a:lvl5pPr lvl="4" algn="ctr" rtl="0">
              <a:lnSpc>
                <a:spcPct val="100000"/>
              </a:lnSpc>
              <a:spcBef>
                <a:spcPts val="0"/>
              </a:spcBef>
              <a:spcAft>
                <a:spcPts val="0"/>
              </a:spcAft>
              <a:buClr>
                <a:schemeClr val="lt2"/>
              </a:buClr>
              <a:buSzPts val="16000"/>
              <a:buNone/>
              <a:defRPr sz="16000">
                <a:solidFill>
                  <a:schemeClr val="lt2"/>
                </a:solidFill>
              </a:defRPr>
            </a:lvl5pPr>
            <a:lvl6pPr lvl="5" algn="ctr" rtl="0">
              <a:lnSpc>
                <a:spcPct val="100000"/>
              </a:lnSpc>
              <a:spcBef>
                <a:spcPts val="0"/>
              </a:spcBef>
              <a:spcAft>
                <a:spcPts val="0"/>
              </a:spcAft>
              <a:buClr>
                <a:schemeClr val="lt2"/>
              </a:buClr>
              <a:buSzPts val="16000"/>
              <a:buNone/>
              <a:defRPr sz="16000">
                <a:solidFill>
                  <a:schemeClr val="lt2"/>
                </a:solidFill>
              </a:defRPr>
            </a:lvl6pPr>
            <a:lvl7pPr lvl="6" algn="ctr" rtl="0">
              <a:lnSpc>
                <a:spcPct val="100000"/>
              </a:lnSpc>
              <a:spcBef>
                <a:spcPts val="0"/>
              </a:spcBef>
              <a:spcAft>
                <a:spcPts val="0"/>
              </a:spcAft>
              <a:buClr>
                <a:schemeClr val="lt2"/>
              </a:buClr>
              <a:buSzPts val="16000"/>
              <a:buNone/>
              <a:defRPr sz="16000">
                <a:solidFill>
                  <a:schemeClr val="lt2"/>
                </a:solidFill>
              </a:defRPr>
            </a:lvl7pPr>
            <a:lvl8pPr lvl="7" algn="ctr" rtl="0">
              <a:lnSpc>
                <a:spcPct val="100000"/>
              </a:lnSpc>
              <a:spcBef>
                <a:spcPts val="0"/>
              </a:spcBef>
              <a:spcAft>
                <a:spcPts val="0"/>
              </a:spcAft>
              <a:buClr>
                <a:schemeClr val="lt2"/>
              </a:buClr>
              <a:buSzPts val="16000"/>
              <a:buNone/>
              <a:defRPr sz="16000">
                <a:solidFill>
                  <a:schemeClr val="lt2"/>
                </a:solidFill>
              </a:defRPr>
            </a:lvl8pPr>
            <a:lvl9pPr lvl="8" algn="ctr" rtl="0">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99" name="Google Shape;99;p23"/>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marR="0" lvl="1"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2pPr>
            <a:lvl3pPr marR="0" lvl="2"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3pPr>
            <a:lvl4pPr marR="0" lvl="3"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4pPr>
            <a:lvl5pPr marR="0" lvl="4"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5pPr>
            <a:lvl6pPr marR="0" lvl="5"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6pPr>
            <a:lvl7pPr marR="0" lvl="6"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7pPr>
            <a:lvl8pPr marR="0" lvl="7"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8pPr>
            <a:lvl9pPr marR="0" lvl="8"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9pPr>
          </a:lstStyle>
          <a:p>
            <a:endParaRPr/>
          </a:p>
        </p:txBody>
      </p:sp>
      <p:sp>
        <p:nvSpPr>
          <p:cNvPr id="52" name="Google Shape;52;p13"/>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comments" Target="../comments/commen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sarahookr" TargetMode="External"/><Relationship Id="rId3" Type="http://schemas.openxmlformats.org/officeDocument/2006/relationships/image" Target="../media/image27.png"/><Relationship Id="rId7" Type="http://schemas.openxmlformats.org/officeDocument/2006/relationships/hyperlink" Target="mailto:shooker@google.com"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twitter.com/_cagarwal" TargetMode="External"/><Relationship Id="rId5" Type="http://schemas.openxmlformats.org/officeDocument/2006/relationships/hyperlink" Target="mailto:chiragagarwall12@gmail.com" TargetMode="External"/><Relationship Id="rId4" Type="http://schemas.openxmlformats.org/officeDocument/2006/relationships/hyperlink" Target="https://arxiv.org/pdf/2008.11600.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comments" Target="../comments/commen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ctrTitle"/>
          </p:nvPr>
        </p:nvSpPr>
        <p:spPr>
          <a:xfrm>
            <a:off x="2758200" y="1105900"/>
            <a:ext cx="4699800" cy="1268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900"/>
              <a:buNone/>
            </a:pPr>
            <a:r>
              <a:rPr lang="en-GB" sz="3800">
                <a:solidFill>
                  <a:srgbClr val="000000"/>
                </a:solidFill>
              </a:rPr>
              <a:t>Estimating Example Difficulty using Variance of Gradients</a:t>
            </a:r>
            <a:endParaRPr sz="1900">
              <a:solidFill>
                <a:srgbClr val="000000"/>
              </a:solidFill>
            </a:endParaRPr>
          </a:p>
        </p:txBody>
      </p:sp>
      <p:sp>
        <p:nvSpPr>
          <p:cNvPr id="108" name="Google Shape;108;p25"/>
          <p:cNvSpPr txBox="1"/>
          <p:nvPr/>
        </p:nvSpPr>
        <p:spPr>
          <a:xfrm>
            <a:off x="3045450" y="2647975"/>
            <a:ext cx="4125300" cy="414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3200"/>
              <a:buFont typeface="Arial"/>
              <a:buNone/>
            </a:pPr>
            <a:r>
              <a:rPr lang="en-GB" sz="3200" b="0" i="0" u="none" strike="noStrike" cap="none">
                <a:solidFill>
                  <a:srgbClr val="000000"/>
                </a:solidFill>
                <a:latin typeface="Economica"/>
                <a:ea typeface="Economica"/>
                <a:cs typeface="Economica"/>
                <a:sym typeface="Economica"/>
              </a:rPr>
              <a:t>Chirag Agarwal*, Sara Hooker*</a:t>
            </a:r>
            <a:endParaRPr sz="1700" b="0" i="0" u="none" strike="noStrike" cap="none">
              <a:solidFill>
                <a:srgbClr val="000000"/>
              </a:solidFill>
              <a:latin typeface="Arial"/>
              <a:ea typeface="Arial"/>
              <a:cs typeface="Arial"/>
              <a:sym typeface="Arial"/>
            </a:endParaRPr>
          </a:p>
        </p:txBody>
      </p:sp>
      <p:pic>
        <p:nvPicPr>
          <p:cNvPr id="109" name="Google Shape;109;p25"/>
          <p:cNvPicPr preferRelativeResize="0"/>
          <p:nvPr/>
        </p:nvPicPr>
        <p:blipFill rotWithShape="1">
          <a:blip r:embed="rId3">
            <a:alphaModFix/>
          </a:blip>
          <a:srcRect/>
          <a:stretch/>
        </p:blipFill>
        <p:spPr>
          <a:xfrm>
            <a:off x="8262884" y="4516099"/>
            <a:ext cx="881117" cy="625450"/>
          </a:xfrm>
          <a:prstGeom prst="rect">
            <a:avLst/>
          </a:prstGeom>
          <a:noFill/>
          <a:ln>
            <a:noFill/>
          </a:ln>
        </p:spPr>
      </p:pic>
      <p:pic>
        <p:nvPicPr>
          <p:cNvPr id="110" name="Google Shape;110;p25"/>
          <p:cNvPicPr preferRelativeResize="0"/>
          <p:nvPr/>
        </p:nvPicPr>
        <p:blipFill rotWithShape="1">
          <a:blip r:embed="rId4">
            <a:alphaModFix/>
          </a:blip>
          <a:srcRect/>
          <a:stretch/>
        </p:blipFill>
        <p:spPr>
          <a:xfrm>
            <a:off x="3251600" y="4516099"/>
            <a:ext cx="4910146" cy="6237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1100"/>
              <a:buNone/>
            </a:pPr>
            <a:r>
              <a:rPr lang="en-GB" sz="2700"/>
              <a:t>VOG effectively discriminates easy &amp; challenging examples</a:t>
            </a:r>
            <a:endParaRPr sz="2700"/>
          </a:p>
        </p:txBody>
      </p:sp>
      <p:pic>
        <p:nvPicPr>
          <p:cNvPr id="226" name="Google Shape;226;p34"/>
          <p:cNvPicPr preferRelativeResize="0"/>
          <p:nvPr/>
        </p:nvPicPr>
        <p:blipFill rotWithShape="1">
          <a:blip r:embed="rId3">
            <a:alphaModFix/>
          </a:blip>
          <a:srcRect l="4926" t="3892" r="2209" b="3092"/>
          <a:stretch/>
        </p:blipFill>
        <p:spPr>
          <a:xfrm>
            <a:off x="1179203" y="1838354"/>
            <a:ext cx="3399218" cy="2462059"/>
          </a:xfrm>
          <a:prstGeom prst="rect">
            <a:avLst/>
          </a:prstGeom>
          <a:noFill/>
          <a:ln>
            <a:noFill/>
          </a:ln>
        </p:spPr>
      </p:pic>
      <p:pic>
        <p:nvPicPr>
          <p:cNvPr id="227" name="Google Shape;227;p34"/>
          <p:cNvPicPr preferRelativeResize="0"/>
          <p:nvPr/>
        </p:nvPicPr>
        <p:blipFill rotWithShape="1">
          <a:blip r:embed="rId4">
            <a:alphaModFix/>
          </a:blip>
          <a:srcRect l="4034" r="4169"/>
          <a:stretch/>
        </p:blipFill>
        <p:spPr>
          <a:xfrm>
            <a:off x="4679880" y="1842479"/>
            <a:ext cx="3399218" cy="2457934"/>
          </a:xfrm>
          <a:prstGeom prst="rect">
            <a:avLst/>
          </a:prstGeom>
          <a:noFill/>
          <a:ln>
            <a:noFill/>
          </a:ln>
        </p:spPr>
      </p:pic>
      <p:sp>
        <p:nvSpPr>
          <p:cNvPr id="228" name="Google Shape;228;p34"/>
          <p:cNvSpPr/>
          <p:nvPr/>
        </p:nvSpPr>
        <p:spPr>
          <a:xfrm>
            <a:off x="1863226" y="1249580"/>
            <a:ext cx="5430390" cy="463200"/>
          </a:xfrm>
          <a:prstGeom prst="round2DiagRect">
            <a:avLst>
              <a:gd name="adj1" fmla="val 16667"/>
              <a:gd name="adj2" fmla="val 0"/>
            </a:avLst>
          </a:prstGeom>
          <a:solidFill>
            <a:srgbClr val="6AA84F"/>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GB" sz="2100" b="1" i="0" u="none" strike="noStrike" cap="none">
                <a:solidFill>
                  <a:srgbClr val="000000"/>
                </a:solidFill>
                <a:latin typeface="Economica"/>
                <a:ea typeface="Economica"/>
                <a:cs typeface="Economica"/>
                <a:sym typeface="Economica"/>
              </a:rPr>
              <a:t>Mis-classification increases with an increase in VOG scores</a:t>
            </a:r>
            <a:endParaRPr sz="2100" b="1" i="0" u="none" strike="noStrike" cap="none">
              <a:solidFill>
                <a:srgbClr val="000000"/>
              </a:solidFill>
              <a:latin typeface="Economica"/>
              <a:ea typeface="Economica"/>
              <a:cs typeface="Economica"/>
              <a:sym typeface="Economica"/>
            </a:endParaRPr>
          </a:p>
        </p:txBody>
      </p:sp>
      <p:sp>
        <p:nvSpPr>
          <p:cNvPr id="229" name="Google Shape;229;p34"/>
          <p:cNvSpPr txBox="1"/>
          <p:nvPr/>
        </p:nvSpPr>
        <p:spPr>
          <a:xfrm>
            <a:off x="2388132" y="4300413"/>
            <a:ext cx="98135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CIFAR-10</a:t>
            </a:r>
            <a:endParaRPr/>
          </a:p>
        </p:txBody>
      </p:sp>
      <p:sp>
        <p:nvSpPr>
          <p:cNvPr id="230" name="Google Shape;230;p34"/>
          <p:cNvSpPr txBox="1"/>
          <p:nvPr/>
        </p:nvSpPr>
        <p:spPr>
          <a:xfrm>
            <a:off x="5839116" y="4300413"/>
            <a:ext cx="108074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CIFAR-100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1100"/>
              <a:buNone/>
            </a:pPr>
            <a:r>
              <a:rPr lang="en-GB" sz="2700"/>
              <a:t>Memorization experiment</a:t>
            </a:r>
            <a:endParaRPr sz="2700"/>
          </a:p>
        </p:txBody>
      </p:sp>
      <p:sp>
        <p:nvSpPr>
          <p:cNvPr id="236" name="Google Shape;236;p35"/>
          <p:cNvSpPr/>
          <p:nvPr/>
        </p:nvSpPr>
        <p:spPr>
          <a:xfrm>
            <a:off x="311700" y="1299575"/>
            <a:ext cx="62166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a:solidFill>
                  <a:schemeClr val="dk1"/>
                </a:solidFill>
                <a:latin typeface="Economica"/>
                <a:ea typeface="Economica"/>
                <a:cs typeface="Economica"/>
                <a:sym typeface="Economica"/>
              </a:rPr>
              <a:t>Overparameterized networks achieve zero training error by memorizing examples* </a:t>
            </a:r>
            <a:br>
              <a:rPr lang="en-GB" sz="2400">
                <a:solidFill>
                  <a:schemeClr val="dk1"/>
                </a:solidFill>
                <a:latin typeface="Economica"/>
                <a:ea typeface="Economica"/>
                <a:cs typeface="Economica"/>
                <a:sym typeface="Economica"/>
              </a:rPr>
            </a:br>
            <a:endParaRPr sz="2400">
              <a:solidFill>
                <a:schemeClr val="dk1"/>
              </a:solidFill>
              <a:latin typeface="Economica"/>
              <a:ea typeface="Economica"/>
              <a:cs typeface="Economica"/>
              <a:sym typeface="Economica"/>
            </a:endParaRPr>
          </a:p>
        </p:txBody>
      </p:sp>
      <p:sp>
        <p:nvSpPr>
          <p:cNvPr id="237" name="Google Shape;237;p35"/>
          <p:cNvSpPr/>
          <p:nvPr/>
        </p:nvSpPr>
        <p:spPr>
          <a:xfrm>
            <a:off x="311700" y="2214425"/>
            <a:ext cx="58581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a:latin typeface="Economica"/>
                <a:ea typeface="Economica"/>
                <a:cs typeface="Economica"/>
                <a:sym typeface="Economica"/>
              </a:rPr>
              <a:t>Replace 20% of all labels in the training set with random shuffled labels</a:t>
            </a:r>
            <a:endParaRPr sz="2400" b="0" i="0" u="none" strike="noStrike" cap="none">
              <a:solidFill>
                <a:srgbClr val="000000"/>
              </a:solidFill>
              <a:latin typeface="Economica"/>
              <a:ea typeface="Economica"/>
              <a:cs typeface="Economica"/>
              <a:sym typeface="Economica"/>
            </a:endParaRPr>
          </a:p>
        </p:txBody>
      </p:sp>
      <p:sp>
        <p:nvSpPr>
          <p:cNvPr id="238" name="Google Shape;238;p35"/>
          <p:cNvSpPr/>
          <p:nvPr/>
        </p:nvSpPr>
        <p:spPr>
          <a:xfrm>
            <a:off x="311700" y="3063425"/>
            <a:ext cx="58581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a:solidFill>
                  <a:schemeClr val="dk1"/>
                </a:solidFill>
                <a:latin typeface="Economica"/>
                <a:ea typeface="Economica"/>
                <a:cs typeface="Economica"/>
                <a:sym typeface="Economica"/>
              </a:rPr>
              <a:t>Re-train the model from random initialization and compute VOG scores</a:t>
            </a:r>
            <a:endParaRPr sz="2400" b="0" i="0" u="none" strike="noStrike" cap="none">
              <a:solidFill>
                <a:srgbClr val="000000"/>
              </a:solidFill>
              <a:latin typeface="Economica"/>
              <a:ea typeface="Economica"/>
              <a:cs typeface="Economica"/>
              <a:sym typeface="Economica"/>
            </a:endParaRPr>
          </a:p>
        </p:txBody>
      </p:sp>
      <p:sp>
        <p:nvSpPr>
          <p:cNvPr id="239" name="Google Shape;239;p35"/>
          <p:cNvSpPr txBox="1"/>
          <p:nvPr/>
        </p:nvSpPr>
        <p:spPr>
          <a:xfrm>
            <a:off x="3285900" y="4770000"/>
            <a:ext cx="58581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baseline="30000">
                <a:latin typeface="Open Sans"/>
                <a:ea typeface="Open Sans"/>
                <a:cs typeface="Open Sans"/>
                <a:sym typeface="Open Sans"/>
              </a:rPr>
              <a:t>*</a:t>
            </a:r>
            <a:r>
              <a:rPr lang="en-GB" sz="1200">
                <a:solidFill>
                  <a:schemeClr val="dk1"/>
                </a:solidFill>
                <a:latin typeface="Economica"/>
                <a:ea typeface="Economica"/>
                <a:cs typeface="Economica"/>
                <a:sym typeface="Economica"/>
              </a:rPr>
              <a:t>Zhang et al. Understanding deep learning requires rethinking generalization. arXiv preprint arXiv:1611.03530, 2016.</a:t>
            </a:r>
            <a:endParaRPr sz="1200">
              <a:solidFill>
                <a:schemeClr val="dk1"/>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1100"/>
              <a:buNone/>
            </a:pPr>
            <a:r>
              <a:rPr lang="en-GB" sz="2700"/>
              <a:t>VOG distribution</a:t>
            </a:r>
            <a:endParaRPr sz="2700"/>
          </a:p>
        </p:txBody>
      </p:sp>
      <p:pic>
        <p:nvPicPr>
          <p:cNvPr id="245" name="Google Shape;245;p36"/>
          <p:cNvPicPr preferRelativeResize="0"/>
          <p:nvPr/>
        </p:nvPicPr>
        <p:blipFill rotWithShape="1">
          <a:blip r:embed="rId3">
            <a:alphaModFix/>
          </a:blip>
          <a:srcRect/>
          <a:stretch/>
        </p:blipFill>
        <p:spPr>
          <a:xfrm>
            <a:off x="1207487" y="1838354"/>
            <a:ext cx="3342649" cy="2462059"/>
          </a:xfrm>
          <a:prstGeom prst="rect">
            <a:avLst/>
          </a:prstGeom>
          <a:noFill/>
          <a:ln>
            <a:noFill/>
          </a:ln>
        </p:spPr>
      </p:pic>
      <p:pic>
        <p:nvPicPr>
          <p:cNvPr id="246" name="Google Shape;246;p36"/>
          <p:cNvPicPr preferRelativeResize="0"/>
          <p:nvPr/>
        </p:nvPicPr>
        <p:blipFill rotWithShape="1">
          <a:blip r:embed="rId4">
            <a:alphaModFix/>
          </a:blip>
          <a:srcRect/>
          <a:stretch/>
        </p:blipFill>
        <p:spPr>
          <a:xfrm>
            <a:off x="4550136" y="1834229"/>
            <a:ext cx="3330678" cy="2462058"/>
          </a:xfrm>
          <a:prstGeom prst="rect">
            <a:avLst/>
          </a:prstGeom>
          <a:noFill/>
          <a:ln>
            <a:noFill/>
          </a:ln>
        </p:spPr>
      </p:pic>
      <p:sp>
        <p:nvSpPr>
          <p:cNvPr id="247" name="Google Shape;247;p36"/>
          <p:cNvSpPr/>
          <p:nvPr/>
        </p:nvSpPr>
        <p:spPr>
          <a:xfrm>
            <a:off x="2078243" y="1137367"/>
            <a:ext cx="4987514" cy="463200"/>
          </a:xfrm>
          <a:prstGeom prst="round2DiagRect">
            <a:avLst>
              <a:gd name="adj1" fmla="val 16667"/>
              <a:gd name="adj2" fmla="val 0"/>
            </a:avLst>
          </a:prstGeom>
          <a:solidFill>
            <a:srgbClr val="6AA84F"/>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GB" sz="2100" b="1" i="0" u="none" strike="noStrike" cap="none">
                <a:solidFill>
                  <a:srgbClr val="000000"/>
                </a:solidFill>
                <a:latin typeface="Economica"/>
                <a:ea typeface="Economica"/>
                <a:cs typeface="Economica"/>
                <a:sym typeface="Economica"/>
              </a:rPr>
              <a:t>Higher mean (red line) and spread for shuffled data</a:t>
            </a:r>
            <a:endParaRPr/>
          </a:p>
        </p:txBody>
      </p:sp>
      <p:sp>
        <p:nvSpPr>
          <p:cNvPr id="248" name="Google Shape;248;p36"/>
          <p:cNvSpPr txBox="1"/>
          <p:nvPr/>
        </p:nvSpPr>
        <p:spPr>
          <a:xfrm>
            <a:off x="2388132" y="4272098"/>
            <a:ext cx="98135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CIFAR-10</a:t>
            </a:r>
            <a:endParaRPr/>
          </a:p>
        </p:txBody>
      </p:sp>
      <p:sp>
        <p:nvSpPr>
          <p:cNvPr id="249" name="Google Shape;249;p36"/>
          <p:cNvSpPr txBox="1"/>
          <p:nvPr/>
        </p:nvSpPr>
        <p:spPr>
          <a:xfrm>
            <a:off x="5730781" y="4272098"/>
            <a:ext cx="108074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CIFAR-100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1100"/>
              <a:buNone/>
            </a:pPr>
            <a:r>
              <a:rPr lang="en-GB" sz="2700"/>
              <a:t>Future directions</a:t>
            </a:r>
            <a:endParaRPr sz="2700"/>
          </a:p>
        </p:txBody>
      </p:sp>
      <p:sp>
        <p:nvSpPr>
          <p:cNvPr id="255" name="Google Shape;255;p37"/>
          <p:cNvSpPr/>
          <p:nvPr/>
        </p:nvSpPr>
        <p:spPr>
          <a:xfrm>
            <a:off x="311700" y="1299575"/>
            <a:ext cx="62166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a:solidFill>
                  <a:schemeClr val="dk1"/>
                </a:solidFill>
                <a:latin typeface="Economica"/>
                <a:ea typeface="Economica"/>
                <a:cs typeface="Economica"/>
                <a:sym typeface="Economica"/>
              </a:rPr>
              <a:t>Use VOG score to analyze complex datasets </a:t>
            </a:r>
            <a:endParaRPr sz="2400">
              <a:solidFill>
                <a:schemeClr val="dk1"/>
              </a:solidFill>
              <a:latin typeface="Economica"/>
              <a:ea typeface="Economica"/>
              <a:cs typeface="Economica"/>
              <a:sym typeface="Economica"/>
            </a:endParaRPr>
          </a:p>
        </p:txBody>
      </p:sp>
      <p:sp>
        <p:nvSpPr>
          <p:cNvPr id="256" name="Google Shape;256;p37"/>
          <p:cNvSpPr/>
          <p:nvPr/>
        </p:nvSpPr>
        <p:spPr>
          <a:xfrm>
            <a:off x="311700" y="1886650"/>
            <a:ext cx="58581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dirty="0">
                <a:latin typeface="Economica"/>
                <a:ea typeface="Economica"/>
                <a:cs typeface="Economica"/>
                <a:sym typeface="Economica"/>
              </a:rPr>
              <a:t>Investigate various dataset and model bias</a:t>
            </a:r>
            <a:endParaRPr sz="2400" b="0" i="0" u="none" strike="noStrike" cap="none" dirty="0">
              <a:solidFill>
                <a:srgbClr val="000000"/>
              </a:solidFill>
              <a:latin typeface="Economica"/>
              <a:ea typeface="Economica"/>
              <a:cs typeface="Economica"/>
              <a:sym typeface="Economica"/>
            </a:endParaRPr>
          </a:p>
        </p:txBody>
      </p:sp>
      <p:sp>
        <p:nvSpPr>
          <p:cNvPr id="257" name="Google Shape;257;p37"/>
          <p:cNvSpPr/>
          <p:nvPr/>
        </p:nvSpPr>
        <p:spPr>
          <a:xfrm>
            <a:off x="311700" y="2491050"/>
            <a:ext cx="58581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a:latin typeface="Economica"/>
                <a:ea typeface="Economica"/>
                <a:cs typeface="Economica"/>
                <a:sym typeface="Economica"/>
              </a:rPr>
              <a:t>Leverage VOG to aid in curriculum learning</a:t>
            </a:r>
            <a:endParaRPr sz="2400" b="0" i="0" u="none" strike="noStrike" cap="none">
              <a:solidFill>
                <a:srgbClr val="000000"/>
              </a:solidFill>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38"/>
          <p:cNvSpPr txBox="1">
            <a:spLocks noGrp="1"/>
          </p:cNvSpPr>
          <p:nvPr>
            <p:ph type="title"/>
          </p:nvPr>
        </p:nvSpPr>
        <p:spPr>
          <a:xfrm>
            <a:off x="311700" y="5149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1100"/>
              <a:buNone/>
            </a:pPr>
            <a:r>
              <a:rPr lang="en-GB" sz="2700"/>
              <a:t>Preliminary </a:t>
            </a:r>
            <a:endParaRPr sz="2700"/>
          </a:p>
          <a:p>
            <a:pPr marL="0" lvl="0" indent="0" algn="l" rtl="0">
              <a:lnSpc>
                <a:spcPct val="100000"/>
              </a:lnSpc>
              <a:spcBef>
                <a:spcPts val="0"/>
              </a:spcBef>
              <a:spcAft>
                <a:spcPts val="0"/>
              </a:spcAft>
              <a:buSzPts val="1100"/>
              <a:buNone/>
            </a:pPr>
            <a:r>
              <a:rPr lang="en-GB" sz="2700"/>
              <a:t>ImageNet </a:t>
            </a:r>
            <a:endParaRPr sz="2700"/>
          </a:p>
          <a:p>
            <a:pPr marL="0" lvl="0" indent="0" algn="l" rtl="0">
              <a:lnSpc>
                <a:spcPct val="100000"/>
              </a:lnSpc>
              <a:spcBef>
                <a:spcPts val="0"/>
              </a:spcBef>
              <a:spcAft>
                <a:spcPts val="0"/>
              </a:spcAft>
              <a:buSzPts val="1100"/>
              <a:buNone/>
            </a:pPr>
            <a:r>
              <a:rPr lang="en-GB" sz="2700"/>
              <a:t>results</a:t>
            </a:r>
            <a:endParaRPr sz="2700"/>
          </a:p>
        </p:txBody>
      </p:sp>
      <p:pic>
        <p:nvPicPr>
          <p:cNvPr id="263" name="Google Shape;263;p38"/>
          <p:cNvPicPr preferRelativeResize="0"/>
          <p:nvPr/>
        </p:nvPicPr>
        <p:blipFill>
          <a:blip r:embed="rId3">
            <a:alphaModFix/>
          </a:blip>
          <a:stretch>
            <a:fillRect/>
          </a:stretch>
        </p:blipFill>
        <p:spPr>
          <a:xfrm>
            <a:off x="2321525" y="0"/>
            <a:ext cx="682248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Final takeaways</a:t>
            </a:r>
            <a:endParaRPr sz="3800"/>
          </a:p>
        </p:txBody>
      </p:sp>
      <p:sp>
        <p:nvSpPr>
          <p:cNvPr id="269" name="Google Shape;269;p39"/>
          <p:cNvSpPr/>
          <p:nvPr/>
        </p:nvSpPr>
        <p:spPr>
          <a:xfrm>
            <a:off x="311700" y="1299575"/>
            <a:ext cx="5075400" cy="1954200"/>
          </a:xfrm>
          <a:prstGeom prst="rect">
            <a:avLst/>
          </a:prstGeom>
          <a:noFill/>
          <a:ln>
            <a:noFill/>
          </a:ln>
        </p:spPr>
        <p:txBody>
          <a:bodyPr spcFirstLastPara="1" wrap="square" lIns="68575" tIns="34275" rIns="68575" bIns="34275" anchor="t" anchorCtr="0">
            <a:noAutofit/>
          </a:bodyPr>
          <a:lstStyle/>
          <a:p>
            <a:pPr marL="457200" marR="0" lvl="0" indent="-381000" algn="l" rtl="0">
              <a:lnSpc>
                <a:spcPct val="100000"/>
              </a:lnSpc>
              <a:spcBef>
                <a:spcPts val="0"/>
              </a:spcBef>
              <a:spcAft>
                <a:spcPts val="0"/>
              </a:spcAft>
              <a:buClr>
                <a:srgbClr val="000000"/>
              </a:buClr>
              <a:buSzPts val="2400"/>
              <a:buFont typeface="Economica"/>
              <a:buChar char="o"/>
            </a:pPr>
            <a:r>
              <a:rPr lang="en-GB" sz="2400" b="0" i="0" u="none" strike="noStrike" cap="none" dirty="0">
                <a:solidFill>
                  <a:srgbClr val="000000"/>
                </a:solidFill>
                <a:latin typeface="Economica"/>
                <a:ea typeface="Economica"/>
                <a:cs typeface="Economica"/>
                <a:sym typeface="Economica"/>
              </a:rPr>
              <a:t>An interpretability tool for ranking training and test examples</a:t>
            </a:r>
            <a:br>
              <a:rPr lang="en-GB" sz="2400" b="0" i="0" u="none" strike="noStrike" cap="none" dirty="0">
                <a:solidFill>
                  <a:srgbClr val="000000"/>
                </a:solidFill>
                <a:latin typeface="Economica"/>
                <a:ea typeface="Economica"/>
                <a:cs typeface="Economica"/>
                <a:sym typeface="Economica"/>
              </a:rPr>
            </a:br>
            <a:endParaRPr sz="2400" b="0" i="0" u="none" strike="noStrike" cap="none" dirty="0">
              <a:solidFill>
                <a:srgbClr val="000000"/>
              </a:solidFill>
              <a:latin typeface="Economica"/>
              <a:ea typeface="Economica"/>
              <a:cs typeface="Economica"/>
              <a:sym typeface="Economica"/>
            </a:endParaRPr>
          </a:p>
          <a:p>
            <a:pPr marL="457200" marR="0" lvl="0" indent="-381000" algn="l" rtl="0">
              <a:lnSpc>
                <a:spcPct val="100000"/>
              </a:lnSpc>
              <a:spcBef>
                <a:spcPts val="0"/>
              </a:spcBef>
              <a:spcAft>
                <a:spcPts val="0"/>
              </a:spcAft>
              <a:buClr>
                <a:srgbClr val="000000"/>
              </a:buClr>
              <a:buSzPts val="2400"/>
              <a:buFont typeface="Economica"/>
              <a:buChar char="o"/>
            </a:pPr>
            <a:r>
              <a:rPr lang="en-GB" sz="2400" b="0" i="0" u="none" strike="noStrike" cap="none" dirty="0">
                <a:solidFill>
                  <a:srgbClr val="000000"/>
                </a:solidFill>
                <a:latin typeface="Economica"/>
                <a:ea typeface="Economica"/>
                <a:cs typeface="Economica"/>
                <a:sym typeface="Economica"/>
              </a:rPr>
              <a:t>No need for modifying the architecture</a:t>
            </a:r>
            <a:br>
              <a:rPr lang="en-GB" sz="2400" b="0" i="0" u="none" strike="noStrike" cap="none" dirty="0">
                <a:solidFill>
                  <a:srgbClr val="000000"/>
                </a:solidFill>
                <a:latin typeface="Economica"/>
                <a:ea typeface="Economica"/>
                <a:cs typeface="Economica"/>
                <a:sym typeface="Economica"/>
              </a:rPr>
            </a:br>
            <a:endParaRPr sz="2400" b="0" i="0" u="none" strike="noStrike" cap="none" dirty="0">
              <a:solidFill>
                <a:srgbClr val="000000"/>
              </a:solidFill>
              <a:latin typeface="Economica"/>
              <a:ea typeface="Economica"/>
              <a:cs typeface="Economica"/>
              <a:sym typeface="Economica"/>
            </a:endParaRPr>
          </a:p>
          <a:p>
            <a:pPr marL="457200" marR="0" lvl="0" indent="-381000" algn="l" rtl="0">
              <a:lnSpc>
                <a:spcPct val="100000"/>
              </a:lnSpc>
              <a:spcBef>
                <a:spcPts val="0"/>
              </a:spcBef>
              <a:spcAft>
                <a:spcPts val="0"/>
              </a:spcAft>
              <a:buClr>
                <a:srgbClr val="000000"/>
              </a:buClr>
              <a:buSzPts val="2400"/>
              <a:buFont typeface="Economica"/>
              <a:buChar char="o"/>
            </a:pPr>
            <a:r>
              <a:rPr lang="en-GB" sz="2400" b="0" i="0" u="none" strike="noStrike" cap="none" dirty="0">
                <a:solidFill>
                  <a:srgbClr val="000000"/>
                </a:solidFill>
                <a:latin typeface="Economica"/>
                <a:ea typeface="Economica"/>
                <a:cs typeface="Economica"/>
                <a:sym typeface="Economica"/>
              </a:rPr>
              <a:t>VOG aids in clustering images with distinct visual properties</a:t>
            </a:r>
            <a:endParaRPr sz="2400" b="0" i="0" u="none" strike="noStrike" cap="none" dirty="0">
              <a:solidFill>
                <a:srgbClr val="000000"/>
              </a:solidFill>
              <a:latin typeface="Economica"/>
              <a:ea typeface="Economica"/>
              <a:cs typeface="Economica"/>
              <a:sym typeface="Economica"/>
            </a:endParaRPr>
          </a:p>
        </p:txBody>
      </p:sp>
      <p:pic>
        <p:nvPicPr>
          <p:cNvPr id="270" name="Google Shape;270;p39"/>
          <p:cNvPicPr preferRelativeResize="0"/>
          <p:nvPr/>
        </p:nvPicPr>
        <p:blipFill rotWithShape="1">
          <a:blip r:embed="rId3">
            <a:alphaModFix/>
          </a:blip>
          <a:srcRect/>
          <a:stretch/>
        </p:blipFill>
        <p:spPr>
          <a:xfrm>
            <a:off x="5691187" y="1299567"/>
            <a:ext cx="2881314" cy="2160985"/>
          </a:xfrm>
          <a:prstGeom prst="rect">
            <a:avLst/>
          </a:prstGeom>
          <a:noFill/>
          <a:ln>
            <a:noFill/>
          </a:ln>
        </p:spPr>
      </p:pic>
      <p:sp>
        <p:nvSpPr>
          <p:cNvPr id="271" name="Google Shape;271;p39"/>
          <p:cNvSpPr txBox="1"/>
          <p:nvPr/>
        </p:nvSpPr>
        <p:spPr>
          <a:xfrm>
            <a:off x="5495000" y="3384350"/>
            <a:ext cx="3569700" cy="1408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600"/>
              <a:buFont typeface="Arial"/>
              <a:buNone/>
            </a:pPr>
            <a:r>
              <a:rPr lang="en-GB" sz="1900">
                <a:latin typeface="Economica"/>
                <a:ea typeface="Economica"/>
                <a:cs typeface="Economica"/>
                <a:sym typeface="Economica"/>
              </a:rPr>
              <a:t>Paper:</a:t>
            </a:r>
            <a:r>
              <a:rPr lang="en-GB" sz="2400">
                <a:latin typeface="Economica"/>
                <a:ea typeface="Economica"/>
                <a:cs typeface="Economica"/>
                <a:sym typeface="Economica"/>
              </a:rPr>
              <a:t> </a:t>
            </a:r>
            <a:r>
              <a:rPr lang="en-GB" u="sng">
                <a:solidFill>
                  <a:schemeClr val="hlink"/>
                </a:solidFill>
                <a:hlinkClick r:id="rId4"/>
              </a:rPr>
              <a:t>https://arxiv.org/pdf/2008.11600.pdf</a:t>
            </a:r>
            <a:br>
              <a:rPr lang="en-GB"/>
            </a:br>
            <a:r>
              <a:rPr lang="en-GB" sz="1600" b="0" i="0" u="sng" strike="noStrike" cap="none">
                <a:solidFill>
                  <a:schemeClr val="hlink"/>
                </a:solidFill>
                <a:latin typeface="Arial"/>
                <a:ea typeface="Arial"/>
                <a:cs typeface="Arial"/>
                <a:sym typeface="Arial"/>
                <a:hlinkClick r:id="rId5"/>
              </a:rPr>
              <a:t>chiragagarwall12@gmail.com</a:t>
            </a:r>
            <a:endParaRPr sz="16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n-GB" sz="1600" b="0" i="0" u="sng" strike="noStrike" cap="none">
                <a:solidFill>
                  <a:schemeClr val="hlink"/>
                </a:solidFill>
                <a:latin typeface="Arial"/>
                <a:ea typeface="Arial"/>
                <a:cs typeface="Arial"/>
                <a:sym typeface="Arial"/>
                <a:hlinkClick r:id="rId6"/>
              </a:rPr>
              <a:t>@_cagarwal</a:t>
            </a:r>
            <a:r>
              <a:rPr lang="en-GB" sz="1600" b="0" i="0" u="none" strike="noStrike" cap="none">
                <a:solidFill>
                  <a:srgbClr val="FFFFFF"/>
                </a:solidFill>
                <a:latin typeface="Arial"/>
                <a:ea typeface="Arial"/>
                <a:cs typeface="Arial"/>
                <a:sym typeface="Arial"/>
              </a:rPr>
              <a:t>  </a:t>
            </a:r>
            <a:endParaRPr sz="16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n-GB" sz="1600" b="0" i="0" u="sng" strike="noStrike" cap="none">
                <a:solidFill>
                  <a:schemeClr val="hlink"/>
                </a:solidFill>
                <a:latin typeface="Arial"/>
                <a:ea typeface="Arial"/>
                <a:cs typeface="Arial"/>
                <a:sym typeface="Arial"/>
                <a:hlinkClick r:id="rId7"/>
              </a:rPr>
              <a:t>shooker@google.com</a:t>
            </a:r>
            <a:endParaRPr sz="16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600"/>
              <a:buFont typeface="Arial"/>
              <a:buNone/>
            </a:pPr>
            <a:r>
              <a:rPr lang="en-GB" sz="1600" b="0" i="0" u="sng" strike="noStrike" cap="none">
                <a:solidFill>
                  <a:schemeClr val="hlink"/>
                </a:solidFill>
                <a:latin typeface="Arial"/>
                <a:ea typeface="Arial"/>
                <a:cs typeface="Arial"/>
                <a:sym typeface="Arial"/>
                <a:hlinkClick r:id="rId8"/>
              </a:rPr>
              <a:t>@sarahookr</a:t>
            </a:r>
            <a:endParaRPr sz="2100" b="0" i="0" u="none" strike="noStrike" cap="non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Interpretability in current models?</a:t>
            </a:r>
            <a:endParaRPr sz="3800"/>
          </a:p>
        </p:txBody>
      </p:sp>
      <p:pic>
        <p:nvPicPr>
          <p:cNvPr id="116" name="Google Shape;116;p26"/>
          <p:cNvPicPr preferRelativeResize="0"/>
          <p:nvPr/>
        </p:nvPicPr>
        <p:blipFill rotWithShape="1">
          <a:blip r:embed="rId3">
            <a:alphaModFix/>
          </a:blip>
          <a:srcRect l="24465" t="9043" r="24438" b="8694"/>
          <a:stretch/>
        </p:blipFill>
        <p:spPr>
          <a:xfrm>
            <a:off x="5400675" y="1429602"/>
            <a:ext cx="2922707" cy="2640325"/>
          </a:xfrm>
          <a:prstGeom prst="rect">
            <a:avLst/>
          </a:prstGeom>
          <a:noFill/>
          <a:ln>
            <a:noFill/>
          </a:ln>
        </p:spPr>
      </p:pic>
      <p:pic>
        <p:nvPicPr>
          <p:cNvPr id="117" name="Google Shape;117;p26"/>
          <p:cNvPicPr preferRelativeResize="0"/>
          <p:nvPr/>
        </p:nvPicPr>
        <p:blipFill rotWithShape="1">
          <a:blip r:embed="rId4">
            <a:alphaModFix/>
          </a:blip>
          <a:srcRect l="11561" t="2500" r="15838" b="8125"/>
          <a:stretch/>
        </p:blipFill>
        <p:spPr>
          <a:xfrm>
            <a:off x="644549" y="1429602"/>
            <a:ext cx="3812774" cy="2640325"/>
          </a:xfrm>
          <a:prstGeom prst="rect">
            <a:avLst/>
          </a:prstGeom>
          <a:noFill/>
          <a:ln>
            <a:noFill/>
          </a:ln>
        </p:spPr>
      </p:pic>
      <p:sp>
        <p:nvSpPr>
          <p:cNvPr id="118" name="Google Shape;118;p26"/>
          <p:cNvSpPr txBox="1"/>
          <p:nvPr/>
        </p:nvSpPr>
        <p:spPr>
          <a:xfrm>
            <a:off x="1445292" y="4069950"/>
            <a:ext cx="2211300" cy="323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GB" sz="2300" b="0" i="0" u="none" strike="noStrike" cap="none">
                <a:solidFill>
                  <a:schemeClr val="dk1"/>
                </a:solidFill>
                <a:latin typeface="Arial"/>
                <a:ea typeface="Arial"/>
                <a:cs typeface="Arial"/>
                <a:sym typeface="Arial"/>
              </a:rPr>
              <a:t>Justice system</a:t>
            </a:r>
            <a:endParaRPr sz="1700" b="0" i="0" u="none" strike="noStrike" cap="none">
              <a:solidFill>
                <a:srgbClr val="000000"/>
              </a:solidFill>
              <a:latin typeface="Arial"/>
              <a:ea typeface="Arial"/>
              <a:cs typeface="Arial"/>
              <a:sym typeface="Arial"/>
            </a:endParaRPr>
          </a:p>
        </p:txBody>
      </p:sp>
      <p:sp>
        <p:nvSpPr>
          <p:cNvPr id="119" name="Google Shape;119;p26"/>
          <p:cNvSpPr txBox="1"/>
          <p:nvPr/>
        </p:nvSpPr>
        <p:spPr>
          <a:xfrm>
            <a:off x="5573825" y="4069950"/>
            <a:ext cx="2576400" cy="3231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GB" sz="2300" b="0" i="0" u="none" strike="noStrike" cap="none">
                <a:solidFill>
                  <a:schemeClr val="dk1"/>
                </a:solidFill>
                <a:latin typeface="Arial"/>
                <a:ea typeface="Arial"/>
                <a:cs typeface="Arial"/>
                <a:sym typeface="Arial"/>
              </a:rPr>
              <a:t>Medical diagnosis</a:t>
            </a:r>
            <a:endParaRPr sz="1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7"/>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Motivation for Studying Relative Importance</a:t>
            </a:r>
            <a:endParaRPr sz="3800"/>
          </a:p>
        </p:txBody>
      </p:sp>
      <p:sp>
        <p:nvSpPr>
          <p:cNvPr id="125" name="Google Shape;125;p27"/>
          <p:cNvSpPr/>
          <p:nvPr/>
        </p:nvSpPr>
        <p:spPr>
          <a:xfrm>
            <a:off x="311700" y="1299575"/>
            <a:ext cx="51534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a:solidFill>
                  <a:schemeClr val="dk1"/>
                </a:solidFill>
                <a:latin typeface="Economica"/>
                <a:ea typeface="Economica"/>
                <a:cs typeface="Economica"/>
                <a:sym typeface="Economica"/>
              </a:rPr>
              <a:t>Automatically surfaces high priority examples for human inspection</a:t>
            </a:r>
            <a:br>
              <a:rPr lang="en-GB" sz="2400">
                <a:solidFill>
                  <a:schemeClr val="dk1"/>
                </a:solidFill>
                <a:latin typeface="Economica"/>
                <a:ea typeface="Economica"/>
                <a:cs typeface="Economica"/>
                <a:sym typeface="Economica"/>
              </a:rPr>
            </a:br>
            <a:endParaRPr sz="2400">
              <a:solidFill>
                <a:schemeClr val="dk1"/>
              </a:solidFill>
              <a:latin typeface="Economica"/>
              <a:ea typeface="Economica"/>
              <a:cs typeface="Economica"/>
              <a:sym typeface="Economica"/>
            </a:endParaRPr>
          </a:p>
        </p:txBody>
      </p:sp>
      <p:sp>
        <p:nvSpPr>
          <p:cNvPr id="126" name="Google Shape;126;p27"/>
          <p:cNvSpPr/>
          <p:nvPr/>
        </p:nvSpPr>
        <p:spPr>
          <a:xfrm>
            <a:off x="311700" y="2138232"/>
            <a:ext cx="47568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b="0" i="0" u="none" strike="noStrike" cap="none">
                <a:solidFill>
                  <a:schemeClr val="dk1"/>
                </a:solidFill>
                <a:latin typeface="Economica"/>
                <a:ea typeface="Economica"/>
                <a:cs typeface="Economica"/>
                <a:sym typeface="Economica"/>
              </a:rPr>
              <a:t>Intra and Inter class understanding</a:t>
            </a:r>
            <a:endParaRPr sz="2400" b="0" i="0" u="none" strike="noStrike" cap="none">
              <a:solidFill>
                <a:srgbClr val="000000"/>
              </a:solidFill>
              <a:latin typeface="Economica"/>
              <a:ea typeface="Economica"/>
              <a:cs typeface="Economica"/>
              <a:sym typeface="Economica"/>
            </a:endParaRPr>
          </a:p>
        </p:txBody>
      </p:sp>
      <p:sp>
        <p:nvSpPr>
          <p:cNvPr id="127" name="Google Shape;127;p27"/>
          <p:cNvSpPr/>
          <p:nvPr/>
        </p:nvSpPr>
        <p:spPr>
          <a:xfrm>
            <a:off x="311700" y="2706918"/>
            <a:ext cx="4756800" cy="466500"/>
          </a:xfrm>
          <a:prstGeom prst="rect">
            <a:avLst/>
          </a:prstGeom>
          <a:noFill/>
          <a:ln>
            <a:noFill/>
          </a:ln>
        </p:spPr>
        <p:txBody>
          <a:bodyPr spcFirstLastPara="1" wrap="square" lIns="68575" tIns="34275" rIns="68575" bIns="34275" anchor="t" anchorCtr="0">
            <a:noAutofit/>
          </a:bodyPr>
          <a:lstStyle/>
          <a:p>
            <a:pPr marL="254000" marR="0" lvl="0" indent="-254000" algn="l" rtl="0">
              <a:lnSpc>
                <a:spcPct val="100000"/>
              </a:lnSpc>
              <a:spcBef>
                <a:spcPts val="0"/>
              </a:spcBef>
              <a:spcAft>
                <a:spcPts val="0"/>
              </a:spcAft>
              <a:buClr>
                <a:schemeClr val="dk1"/>
              </a:buClr>
              <a:buSzPts val="2400"/>
              <a:buFont typeface="Economica"/>
              <a:buChar char="o"/>
            </a:pPr>
            <a:r>
              <a:rPr lang="en-GB" sz="2400" b="0" i="0" u="none" strike="noStrike" cap="none">
                <a:solidFill>
                  <a:schemeClr val="dk1"/>
                </a:solidFill>
                <a:latin typeface="Economica"/>
                <a:ea typeface="Economica"/>
                <a:cs typeface="Economica"/>
                <a:sym typeface="Economica"/>
              </a:rPr>
              <a:t>Model bias</a:t>
            </a:r>
            <a:endParaRPr sz="2400" b="0" i="0" u="none" strike="noStrike" cap="none">
              <a:solidFill>
                <a:srgbClr val="000000"/>
              </a:solidFill>
              <a:latin typeface="Economica"/>
              <a:ea typeface="Economica"/>
              <a:cs typeface="Economica"/>
              <a:sym typeface="Economic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Gradient</a:t>
            </a:r>
            <a:endParaRPr sz="3800"/>
          </a:p>
        </p:txBody>
      </p:sp>
      <p:sp>
        <p:nvSpPr>
          <p:cNvPr id="133" name="Google Shape;133;p28"/>
          <p:cNvSpPr/>
          <p:nvPr/>
        </p:nvSpPr>
        <p:spPr>
          <a:xfrm>
            <a:off x="2251985" y="3755760"/>
            <a:ext cx="5811308" cy="466598"/>
          </a:xfrm>
          <a:prstGeom prst="rect">
            <a:avLst/>
          </a:prstGeom>
          <a:noFill/>
          <a:ln>
            <a:noFill/>
          </a:ln>
        </p:spPr>
        <p:txBody>
          <a:bodyPr spcFirstLastPara="1" wrap="square" lIns="68575" tIns="34275" rIns="68575" bIns="34275" anchor="t" anchorCtr="0">
            <a:noAutofit/>
          </a:bodyPr>
          <a:lstStyle/>
          <a:p>
            <a:pPr marL="254000" marR="0" lvl="0" indent="-101600" algn="l" rtl="0">
              <a:lnSpc>
                <a:spcPct val="100000"/>
              </a:lnSpc>
              <a:spcBef>
                <a:spcPts val="0"/>
              </a:spcBef>
              <a:spcAft>
                <a:spcPts val="0"/>
              </a:spcAft>
              <a:buClr>
                <a:schemeClr val="dk1"/>
              </a:buClr>
              <a:buSzPts val="2400"/>
              <a:buFont typeface="Economica"/>
              <a:buNone/>
            </a:pPr>
            <a:endParaRPr sz="2400" b="0" i="0" u="none" strike="noStrike" cap="none">
              <a:solidFill>
                <a:schemeClr val="dk1"/>
              </a:solidFill>
              <a:latin typeface="Economica"/>
              <a:ea typeface="Economica"/>
              <a:cs typeface="Economica"/>
              <a:sym typeface="Economica"/>
            </a:endParaRPr>
          </a:p>
        </p:txBody>
      </p:sp>
      <p:sp>
        <p:nvSpPr>
          <p:cNvPr id="134" name="Google Shape;134;p28"/>
          <p:cNvSpPr txBox="1"/>
          <p:nvPr/>
        </p:nvSpPr>
        <p:spPr>
          <a:xfrm>
            <a:off x="2251985" y="2571750"/>
            <a:ext cx="4640030" cy="369397"/>
          </a:xfrm>
          <a:prstGeom prst="rect">
            <a:avLst/>
          </a:prstGeom>
          <a:blipFill rotWithShape="1">
            <a:blip r:embed="rId3">
              <a:alphaModFix/>
            </a:blip>
            <a:stretch>
              <a:fillRect t="-6666" b="-3333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pic>
        <p:nvPicPr>
          <p:cNvPr id="135" name="Google Shape;135;p28"/>
          <p:cNvPicPr preferRelativeResize="0"/>
          <p:nvPr/>
        </p:nvPicPr>
        <p:blipFill rotWithShape="1">
          <a:blip r:embed="rId4">
            <a:alphaModFix/>
          </a:blip>
          <a:srcRect/>
          <a:stretch/>
        </p:blipFill>
        <p:spPr>
          <a:xfrm>
            <a:off x="1875101" y="1879989"/>
            <a:ext cx="1752920" cy="1752920"/>
          </a:xfrm>
          <a:prstGeom prst="rect">
            <a:avLst/>
          </a:prstGeom>
          <a:noFill/>
          <a:ln>
            <a:noFill/>
          </a:ln>
        </p:spPr>
      </p:pic>
      <p:pic>
        <p:nvPicPr>
          <p:cNvPr id="136" name="Google Shape;136;p28"/>
          <p:cNvPicPr preferRelativeResize="0"/>
          <p:nvPr/>
        </p:nvPicPr>
        <p:blipFill rotWithShape="1">
          <a:blip r:embed="rId5">
            <a:alphaModFix/>
          </a:blip>
          <a:srcRect t="7096" r="51684"/>
          <a:stretch/>
        </p:blipFill>
        <p:spPr>
          <a:xfrm>
            <a:off x="5515981" y="1919676"/>
            <a:ext cx="1752920" cy="1713233"/>
          </a:xfrm>
          <a:prstGeom prst="rect">
            <a:avLst/>
          </a:prstGeom>
          <a:noFill/>
          <a:ln>
            <a:noFill/>
          </a:ln>
        </p:spPr>
      </p:pic>
      <p:sp>
        <p:nvSpPr>
          <p:cNvPr id="137" name="Google Shape;137;p28"/>
          <p:cNvSpPr/>
          <p:nvPr/>
        </p:nvSpPr>
        <p:spPr>
          <a:xfrm>
            <a:off x="5634797" y="3593221"/>
            <a:ext cx="1515287" cy="400110"/>
          </a:xfrm>
          <a:prstGeom prst="rect">
            <a:avLst/>
          </a:prstGeom>
          <a:blipFill rotWithShape="1">
            <a:blip r:embed="rId6">
              <a:alphaModFix/>
            </a:blip>
            <a:stretch>
              <a:fillRect b="-1249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sp>
        <p:nvSpPr>
          <p:cNvPr id="138" name="Google Shape;138;p28"/>
          <p:cNvSpPr/>
          <p:nvPr/>
        </p:nvSpPr>
        <p:spPr>
          <a:xfrm>
            <a:off x="2251985" y="1105063"/>
            <a:ext cx="4640030" cy="463200"/>
          </a:xfrm>
          <a:prstGeom prst="round2DiagRect">
            <a:avLst>
              <a:gd name="adj1" fmla="val 16667"/>
              <a:gd name="adj2" fmla="val 0"/>
            </a:avLst>
          </a:prstGeom>
          <a:solidFill>
            <a:srgbClr val="6AA84F"/>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GB" sz="2100" b="1" i="0" u="none" strike="noStrike" cap="none">
                <a:solidFill>
                  <a:srgbClr val="000000"/>
                </a:solidFill>
                <a:latin typeface="Economica"/>
                <a:ea typeface="Economica"/>
                <a:cs typeface="Economica"/>
                <a:sym typeface="Economica"/>
              </a:rPr>
              <a:t>Saliency maps can be noisy and ‘uninterpretable’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Different variants of Gradients</a:t>
            </a:r>
            <a:endParaRPr sz="3800"/>
          </a:p>
        </p:txBody>
      </p:sp>
      <p:pic>
        <p:nvPicPr>
          <p:cNvPr id="144" name="Google Shape;144;p29"/>
          <p:cNvPicPr preferRelativeResize="0"/>
          <p:nvPr/>
        </p:nvPicPr>
        <p:blipFill rotWithShape="1">
          <a:blip r:embed="rId3">
            <a:alphaModFix/>
          </a:blip>
          <a:srcRect/>
          <a:stretch/>
        </p:blipFill>
        <p:spPr>
          <a:xfrm>
            <a:off x="291365" y="1676272"/>
            <a:ext cx="1752920" cy="1782916"/>
          </a:xfrm>
          <a:prstGeom prst="rect">
            <a:avLst/>
          </a:prstGeom>
          <a:noFill/>
          <a:ln>
            <a:noFill/>
          </a:ln>
        </p:spPr>
      </p:pic>
      <p:pic>
        <p:nvPicPr>
          <p:cNvPr id="145" name="Google Shape;145;p29"/>
          <p:cNvPicPr preferRelativeResize="0"/>
          <p:nvPr/>
        </p:nvPicPr>
        <p:blipFill rotWithShape="1">
          <a:blip r:embed="rId4">
            <a:alphaModFix/>
          </a:blip>
          <a:srcRect t="1209"/>
          <a:stretch/>
        </p:blipFill>
        <p:spPr>
          <a:xfrm>
            <a:off x="3612481" y="1723693"/>
            <a:ext cx="1714664" cy="1700784"/>
          </a:xfrm>
          <a:prstGeom prst="rect">
            <a:avLst/>
          </a:prstGeom>
          <a:noFill/>
          <a:ln>
            <a:noFill/>
          </a:ln>
        </p:spPr>
      </p:pic>
      <p:pic>
        <p:nvPicPr>
          <p:cNvPr id="146" name="Google Shape;146;p29"/>
          <p:cNvPicPr preferRelativeResize="0"/>
          <p:nvPr/>
        </p:nvPicPr>
        <p:blipFill rotWithShape="1">
          <a:blip r:embed="rId5">
            <a:alphaModFix/>
          </a:blip>
          <a:srcRect l="2438" t="-1" b="1558"/>
          <a:stretch/>
        </p:blipFill>
        <p:spPr>
          <a:xfrm>
            <a:off x="5305925" y="1721684"/>
            <a:ext cx="1712824" cy="1696438"/>
          </a:xfrm>
          <a:prstGeom prst="rect">
            <a:avLst/>
          </a:prstGeom>
          <a:noFill/>
          <a:ln>
            <a:noFill/>
          </a:ln>
        </p:spPr>
      </p:pic>
      <p:pic>
        <p:nvPicPr>
          <p:cNvPr id="147" name="Google Shape;147;p29"/>
          <p:cNvPicPr preferRelativeResize="0"/>
          <p:nvPr/>
        </p:nvPicPr>
        <p:blipFill rotWithShape="1">
          <a:blip r:embed="rId6">
            <a:alphaModFix/>
          </a:blip>
          <a:srcRect l="2438"/>
          <a:stretch/>
        </p:blipFill>
        <p:spPr>
          <a:xfrm>
            <a:off x="7018749" y="1717338"/>
            <a:ext cx="1725342" cy="1700784"/>
          </a:xfrm>
          <a:prstGeom prst="rect">
            <a:avLst/>
          </a:prstGeom>
          <a:noFill/>
          <a:ln>
            <a:noFill/>
          </a:ln>
        </p:spPr>
      </p:pic>
      <p:pic>
        <p:nvPicPr>
          <p:cNvPr id="148" name="Google Shape;148;p29"/>
          <p:cNvPicPr preferRelativeResize="0"/>
          <p:nvPr/>
        </p:nvPicPr>
        <p:blipFill rotWithShape="1">
          <a:blip r:embed="rId7">
            <a:alphaModFix/>
          </a:blip>
          <a:srcRect t="7096" r="51684"/>
          <a:stretch/>
        </p:blipFill>
        <p:spPr>
          <a:xfrm>
            <a:off x="1942233" y="1706268"/>
            <a:ext cx="1796318" cy="1752920"/>
          </a:xfrm>
          <a:prstGeom prst="rect">
            <a:avLst/>
          </a:prstGeom>
          <a:noFill/>
          <a:ln>
            <a:noFill/>
          </a:ln>
        </p:spPr>
      </p:pic>
      <p:sp>
        <p:nvSpPr>
          <p:cNvPr id="149" name="Google Shape;149;p29"/>
          <p:cNvSpPr txBox="1"/>
          <p:nvPr/>
        </p:nvSpPr>
        <p:spPr>
          <a:xfrm>
            <a:off x="2456042" y="1398491"/>
            <a:ext cx="87075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Gradient</a:t>
            </a:r>
            <a:endParaRPr/>
          </a:p>
        </p:txBody>
      </p:sp>
      <p:sp>
        <p:nvSpPr>
          <p:cNvPr id="150" name="Google Shape;150;p29"/>
          <p:cNvSpPr txBox="1"/>
          <p:nvPr/>
        </p:nvSpPr>
        <p:spPr>
          <a:xfrm>
            <a:off x="3870164" y="1398490"/>
            <a:ext cx="119936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SmoothGrad</a:t>
            </a:r>
            <a:endParaRPr sz="1400" b="0" i="0" u="none" strike="noStrike" cap="none">
              <a:solidFill>
                <a:srgbClr val="000000"/>
              </a:solidFill>
              <a:latin typeface="Arial"/>
              <a:ea typeface="Arial"/>
              <a:cs typeface="Arial"/>
              <a:sym typeface="Arial"/>
            </a:endParaRPr>
          </a:p>
        </p:txBody>
      </p:sp>
      <p:sp>
        <p:nvSpPr>
          <p:cNvPr id="151" name="Google Shape;151;p29"/>
          <p:cNvSpPr txBox="1"/>
          <p:nvPr/>
        </p:nvSpPr>
        <p:spPr>
          <a:xfrm>
            <a:off x="5326260" y="1395577"/>
            <a:ext cx="1539204"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GuidedBackProp</a:t>
            </a:r>
            <a:endParaRPr sz="1400" b="0" i="0" u="none" strike="noStrike" cap="none">
              <a:solidFill>
                <a:srgbClr val="000000"/>
              </a:solidFill>
              <a:latin typeface="Arial"/>
              <a:ea typeface="Arial"/>
              <a:cs typeface="Arial"/>
              <a:sym typeface="Arial"/>
            </a:endParaRPr>
          </a:p>
        </p:txBody>
      </p:sp>
      <p:sp>
        <p:nvSpPr>
          <p:cNvPr id="152" name="Google Shape;152;p29"/>
          <p:cNvSpPr txBox="1"/>
          <p:nvPr/>
        </p:nvSpPr>
        <p:spPr>
          <a:xfrm>
            <a:off x="7122193" y="1395576"/>
            <a:ext cx="144623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a:ea typeface="Arial"/>
                <a:cs typeface="Arial"/>
                <a:sym typeface="Arial"/>
              </a:rPr>
              <a:t>IntergratedGrad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6"/>
        <p:cNvGrpSpPr/>
        <p:nvPr/>
      </p:nvGrpSpPr>
      <p:grpSpPr>
        <a:xfrm>
          <a:off x="0" y="0"/>
          <a:ext cx="0" cy="0"/>
          <a:chOff x="0" y="0"/>
          <a:chExt cx="0" cy="0"/>
        </a:xfrm>
      </p:grpSpPr>
      <p:sp>
        <p:nvSpPr>
          <p:cNvPr id="157" name="Google Shape;157;p30"/>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Why Variance Of Gradients?</a:t>
            </a:r>
            <a:endParaRPr sz="3800"/>
          </a:p>
        </p:txBody>
      </p:sp>
      <p:pic>
        <p:nvPicPr>
          <p:cNvPr id="158" name="Google Shape;158;p30"/>
          <p:cNvPicPr preferRelativeResize="0"/>
          <p:nvPr/>
        </p:nvPicPr>
        <p:blipFill rotWithShape="1">
          <a:blip r:embed="rId3">
            <a:alphaModFix/>
          </a:blip>
          <a:srcRect/>
          <a:stretch/>
        </p:blipFill>
        <p:spPr>
          <a:xfrm>
            <a:off x="2221900" y="2478099"/>
            <a:ext cx="5136303" cy="2377244"/>
          </a:xfrm>
          <a:prstGeom prst="rect">
            <a:avLst/>
          </a:prstGeom>
          <a:noFill/>
          <a:ln>
            <a:noFill/>
          </a:ln>
        </p:spPr>
      </p:pic>
      <p:sp>
        <p:nvSpPr>
          <p:cNvPr id="159" name="Google Shape;159;p30"/>
          <p:cNvSpPr txBox="1"/>
          <p:nvPr/>
        </p:nvSpPr>
        <p:spPr>
          <a:xfrm>
            <a:off x="3086342" y="2292375"/>
            <a:ext cx="12732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Lowest VOG</a:t>
            </a:r>
            <a:endParaRPr sz="1100" b="1" i="0" u="none" strike="noStrike" cap="none">
              <a:solidFill>
                <a:srgbClr val="000000"/>
              </a:solidFill>
              <a:latin typeface="Arial"/>
              <a:ea typeface="Arial"/>
              <a:cs typeface="Arial"/>
              <a:sym typeface="Arial"/>
            </a:endParaRPr>
          </a:p>
        </p:txBody>
      </p:sp>
      <p:sp>
        <p:nvSpPr>
          <p:cNvPr id="160" name="Google Shape;160;p30"/>
          <p:cNvSpPr txBox="1"/>
          <p:nvPr/>
        </p:nvSpPr>
        <p:spPr>
          <a:xfrm>
            <a:off x="5526901" y="2292375"/>
            <a:ext cx="12732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Highest VOG</a:t>
            </a:r>
            <a:endParaRPr sz="1100" b="1" i="0" u="none" strike="noStrike" cap="none">
              <a:solidFill>
                <a:srgbClr val="000000"/>
              </a:solidFill>
              <a:latin typeface="Arial"/>
              <a:ea typeface="Arial"/>
              <a:cs typeface="Arial"/>
              <a:sym typeface="Arial"/>
            </a:endParaRPr>
          </a:p>
        </p:txBody>
      </p:sp>
      <p:sp>
        <p:nvSpPr>
          <p:cNvPr id="161" name="Google Shape;161;p30"/>
          <p:cNvSpPr txBox="1"/>
          <p:nvPr/>
        </p:nvSpPr>
        <p:spPr>
          <a:xfrm>
            <a:off x="2346393" y="1161565"/>
            <a:ext cx="4887315" cy="1109599"/>
          </a:xfrm>
          <a:prstGeom prst="rect">
            <a:avLst/>
          </a:prstGeom>
          <a:blipFill rotWithShape="1">
            <a:blip r:embed="rId4">
              <a:alphaModFix/>
            </a:blip>
            <a:stretch>
              <a:fillRect t="-98871" b="-16291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t>Variance Of Gradients</a:t>
            </a:r>
            <a:endParaRPr sz="3800"/>
          </a:p>
        </p:txBody>
      </p:sp>
      <p:sp>
        <p:nvSpPr>
          <p:cNvPr id="167" name="Google Shape;167;p31"/>
          <p:cNvSpPr txBox="1"/>
          <p:nvPr/>
        </p:nvSpPr>
        <p:spPr>
          <a:xfrm>
            <a:off x="2346399" y="1161572"/>
            <a:ext cx="4182000" cy="841800"/>
          </a:xfrm>
          <a:prstGeom prst="rect">
            <a:avLst/>
          </a:prstGeom>
          <a:blipFill rotWithShape="1">
            <a:blip r:embed="rId3">
              <a:alphaModFix/>
            </a:blip>
            <a:stretch>
              <a:fillRect t="-98867" b="-16291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latin typeface="Arial"/>
                <a:ea typeface="Arial"/>
                <a:cs typeface="Arial"/>
                <a:sym typeface="Arial"/>
              </a:rPr>
              <a:t> </a:t>
            </a:r>
            <a:endParaRPr/>
          </a:p>
        </p:txBody>
      </p:sp>
      <p:cxnSp>
        <p:nvCxnSpPr>
          <p:cNvPr id="168" name="Google Shape;168;p31"/>
          <p:cNvCxnSpPr/>
          <p:nvPr/>
        </p:nvCxnSpPr>
        <p:spPr>
          <a:xfrm>
            <a:off x="2034000" y="4080275"/>
            <a:ext cx="6094800" cy="24600"/>
          </a:xfrm>
          <a:prstGeom prst="straightConnector1">
            <a:avLst/>
          </a:prstGeom>
          <a:noFill/>
          <a:ln w="9525" cap="flat" cmpd="sng">
            <a:solidFill>
              <a:schemeClr val="dk2"/>
            </a:solidFill>
            <a:prstDash val="solid"/>
            <a:round/>
            <a:headEnd type="none" w="med" len="med"/>
            <a:tailEnd type="none" w="med" len="med"/>
          </a:ln>
        </p:spPr>
      </p:cxnSp>
      <p:cxnSp>
        <p:nvCxnSpPr>
          <p:cNvPr id="169" name="Google Shape;169;p31"/>
          <p:cNvCxnSpPr/>
          <p:nvPr/>
        </p:nvCxnSpPr>
        <p:spPr>
          <a:xfrm>
            <a:off x="6989025" y="3998425"/>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31"/>
          <p:cNvCxnSpPr/>
          <p:nvPr/>
        </p:nvCxnSpPr>
        <p:spPr>
          <a:xfrm>
            <a:off x="5700400" y="3998425"/>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71" name="Google Shape;171;p31"/>
          <p:cNvCxnSpPr/>
          <p:nvPr/>
        </p:nvCxnSpPr>
        <p:spPr>
          <a:xfrm>
            <a:off x="4462400" y="3998425"/>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72" name="Google Shape;172;p31"/>
          <p:cNvCxnSpPr/>
          <p:nvPr/>
        </p:nvCxnSpPr>
        <p:spPr>
          <a:xfrm>
            <a:off x="3224400" y="3965725"/>
            <a:ext cx="0" cy="209400"/>
          </a:xfrm>
          <a:prstGeom prst="straightConnector1">
            <a:avLst/>
          </a:prstGeom>
          <a:noFill/>
          <a:ln w="9525" cap="flat" cmpd="sng">
            <a:solidFill>
              <a:schemeClr val="dk2"/>
            </a:solidFill>
            <a:prstDash val="solid"/>
            <a:round/>
            <a:headEnd type="none" w="med" len="med"/>
            <a:tailEnd type="none" w="med" len="med"/>
          </a:ln>
        </p:spPr>
      </p:cxnSp>
      <p:sp>
        <p:nvSpPr>
          <p:cNvPr id="174" name="Google Shape;174;p31"/>
          <p:cNvSpPr txBox="1"/>
          <p:nvPr/>
        </p:nvSpPr>
        <p:spPr>
          <a:xfrm>
            <a:off x="2125675" y="4263875"/>
            <a:ext cx="9576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0 epochs</a:t>
            </a:r>
            <a:endParaRPr/>
          </a:p>
        </p:txBody>
      </p:sp>
      <p:sp>
        <p:nvSpPr>
          <p:cNvPr id="175" name="Google Shape;175;p31"/>
          <p:cNvSpPr txBox="1"/>
          <p:nvPr/>
        </p:nvSpPr>
        <p:spPr>
          <a:xfrm>
            <a:off x="7089600" y="4234975"/>
            <a:ext cx="10350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90 epochs</a:t>
            </a:r>
            <a:endParaRPr/>
          </a:p>
        </p:txBody>
      </p:sp>
      <p:sp>
        <p:nvSpPr>
          <p:cNvPr id="176" name="Google Shape;176;p31"/>
          <p:cNvSpPr txBox="1"/>
          <p:nvPr/>
        </p:nvSpPr>
        <p:spPr>
          <a:xfrm>
            <a:off x="1433400" y="2096375"/>
            <a:ext cx="62772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Google Sans"/>
                <a:ea typeface="Google Sans"/>
                <a:cs typeface="Google Sans"/>
                <a:sym typeface="Google Sans"/>
              </a:rPr>
              <a:t>Compute the average variance in gradients (VOG) for an image over training</a:t>
            </a:r>
            <a:endParaRPr dirty="0">
              <a:latin typeface="Google Sans"/>
              <a:ea typeface="Google Sans"/>
              <a:cs typeface="Google Sans"/>
              <a:sym typeface="Google Sans"/>
            </a:endParaRPr>
          </a:p>
        </p:txBody>
      </p:sp>
      <p:cxnSp>
        <p:nvCxnSpPr>
          <p:cNvPr id="177" name="Google Shape;177;p31"/>
          <p:cNvCxnSpPr>
            <a:stCxn id="178" idx="0"/>
            <a:endCxn id="176" idx="2"/>
          </p:cNvCxnSpPr>
          <p:nvPr/>
        </p:nvCxnSpPr>
        <p:spPr>
          <a:xfrm rot="10800000" flipH="1">
            <a:off x="3224388" y="2580675"/>
            <a:ext cx="1347600" cy="416700"/>
          </a:xfrm>
          <a:prstGeom prst="straightConnector1">
            <a:avLst/>
          </a:prstGeom>
          <a:noFill/>
          <a:ln w="9525" cap="flat" cmpd="sng">
            <a:solidFill>
              <a:schemeClr val="dk2"/>
            </a:solidFill>
            <a:prstDash val="solid"/>
            <a:round/>
            <a:headEnd type="none" w="med" len="med"/>
            <a:tailEnd type="triangle" w="med" len="med"/>
          </a:ln>
        </p:spPr>
      </p:cxnSp>
      <p:cxnSp>
        <p:nvCxnSpPr>
          <p:cNvPr id="179" name="Google Shape;179;p31"/>
          <p:cNvCxnSpPr>
            <a:stCxn id="180" idx="0"/>
            <a:endCxn id="176" idx="2"/>
          </p:cNvCxnSpPr>
          <p:nvPr/>
        </p:nvCxnSpPr>
        <p:spPr>
          <a:xfrm rot="10800000">
            <a:off x="4572100" y="2580725"/>
            <a:ext cx="1128300" cy="405900"/>
          </a:xfrm>
          <a:prstGeom prst="straightConnector1">
            <a:avLst/>
          </a:prstGeom>
          <a:noFill/>
          <a:ln w="9525" cap="flat" cmpd="sng">
            <a:solidFill>
              <a:schemeClr val="dk2"/>
            </a:solidFill>
            <a:prstDash val="solid"/>
            <a:round/>
            <a:headEnd type="none" w="med" len="med"/>
            <a:tailEnd type="triangle" w="med" len="med"/>
          </a:ln>
        </p:spPr>
      </p:cxnSp>
      <p:cxnSp>
        <p:nvCxnSpPr>
          <p:cNvPr id="181" name="Google Shape;181;p31"/>
          <p:cNvCxnSpPr>
            <a:stCxn id="182" idx="0"/>
            <a:endCxn id="176" idx="2"/>
          </p:cNvCxnSpPr>
          <p:nvPr/>
        </p:nvCxnSpPr>
        <p:spPr>
          <a:xfrm rot="10800000">
            <a:off x="4572000" y="2580713"/>
            <a:ext cx="2366400" cy="438900"/>
          </a:xfrm>
          <a:prstGeom prst="straightConnector1">
            <a:avLst/>
          </a:prstGeom>
          <a:noFill/>
          <a:ln w="9525" cap="flat" cmpd="sng">
            <a:solidFill>
              <a:schemeClr val="dk2"/>
            </a:solidFill>
            <a:prstDash val="solid"/>
            <a:round/>
            <a:headEnd type="none" w="med" len="med"/>
            <a:tailEnd type="triangle" w="med" len="med"/>
          </a:ln>
        </p:spPr>
      </p:cxnSp>
      <p:pic>
        <p:nvPicPr>
          <p:cNvPr id="178" name="Google Shape;178;p31"/>
          <p:cNvPicPr preferRelativeResize="0"/>
          <p:nvPr/>
        </p:nvPicPr>
        <p:blipFill>
          <a:blip r:embed="rId4">
            <a:alphaModFix/>
          </a:blip>
          <a:stretch>
            <a:fillRect/>
          </a:stretch>
        </p:blipFill>
        <p:spPr>
          <a:xfrm>
            <a:off x="2745588" y="2997375"/>
            <a:ext cx="957600" cy="957600"/>
          </a:xfrm>
          <a:prstGeom prst="rect">
            <a:avLst/>
          </a:prstGeom>
          <a:noFill/>
          <a:ln>
            <a:noFill/>
          </a:ln>
        </p:spPr>
      </p:pic>
      <p:pic>
        <p:nvPicPr>
          <p:cNvPr id="183" name="Google Shape;183;p31"/>
          <p:cNvPicPr preferRelativeResize="0"/>
          <p:nvPr/>
        </p:nvPicPr>
        <p:blipFill>
          <a:blip r:embed="rId5">
            <a:alphaModFix/>
          </a:blip>
          <a:stretch>
            <a:fillRect/>
          </a:stretch>
        </p:blipFill>
        <p:spPr>
          <a:xfrm>
            <a:off x="3983600" y="2986625"/>
            <a:ext cx="957600" cy="957600"/>
          </a:xfrm>
          <a:prstGeom prst="rect">
            <a:avLst/>
          </a:prstGeom>
          <a:noFill/>
          <a:ln>
            <a:noFill/>
          </a:ln>
        </p:spPr>
      </p:pic>
      <p:pic>
        <p:nvPicPr>
          <p:cNvPr id="180" name="Google Shape;180;p31"/>
          <p:cNvPicPr preferRelativeResize="0"/>
          <p:nvPr/>
        </p:nvPicPr>
        <p:blipFill>
          <a:blip r:embed="rId6">
            <a:alphaModFix/>
          </a:blip>
          <a:stretch>
            <a:fillRect/>
          </a:stretch>
        </p:blipFill>
        <p:spPr>
          <a:xfrm>
            <a:off x="5221600" y="2986625"/>
            <a:ext cx="957600" cy="957600"/>
          </a:xfrm>
          <a:prstGeom prst="rect">
            <a:avLst/>
          </a:prstGeom>
          <a:noFill/>
          <a:ln>
            <a:noFill/>
          </a:ln>
        </p:spPr>
      </p:pic>
      <p:pic>
        <p:nvPicPr>
          <p:cNvPr id="182" name="Google Shape;182;p31"/>
          <p:cNvPicPr preferRelativeResize="0"/>
          <p:nvPr/>
        </p:nvPicPr>
        <p:blipFill>
          <a:blip r:embed="rId7">
            <a:alphaModFix/>
          </a:blip>
          <a:stretch>
            <a:fillRect/>
          </a:stretch>
        </p:blipFill>
        <p:spPr>
          <a:xfrm>
            <a:off x="6459600" y="3019613"/>
            <a:ext cx="957600" cy="957600"/>
          </a:xfrm>
          <a:prstGeom prst="rect">
            <a:avLst/>
          </a:prstGeom>
          <a:noFill/>
          <a:ln>
            <a:noFill/>
          </a:ln>
        </p:spPr>
      </p:pic>
      <p:pic>
        <p:nvPicPr>
          <p:cNvPr id="184" name="Google Shape;184;p31"/>
          <p:cNvPicPr preferRelativeResize="0"/>
          <p:nvPr/>
        </p:nvPicPr>
        <p:blipFill>
          <a:blip r:embed="rId8">
            <a:alphaModFix/>
          </a:blip>
          <a:stretch>
            <a:fillRect/>
          </a:stretch>
        </p:blipFill>
        <p:spPr>
          <a:xfrm>
            <a:off x="887700" y="2970313"/>
            <a:ext cx="957600" cy="957600"/>
          </a:xfrm>
          <a:prstGeom prst="rect">
            <a:avLst/>
          </a:prstGeom>
          <a:noFill/>
          <a:ln>
            <a:noFill/>
          </a:ln>
        </p:spPr>
      </p:pic>
      <p:cxnSp>
        <p:nvCxnSpPr>
          <p:cNvPr id="185" name="Google Shape;185;p31"/>
          <p:cNvCxnSpPr>
            <a:endCxn id="176" idx="2"/>
          </p:cNvCxnSpPr>
          <p:nvPr/>
        </p:nvCxnSpPr>
        <p:spPr>
          <a:xfrm rot="10800000" flipH="1">
            <a:off x="4462500" y="2580575"/>
            <a:ext cx="109500" cy="40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wipe(down)">
                                      <p:cBhvr>
                                        <p:cTn id="19" dur="500"/>
                                        <p:tgtEl>
                                          <p:spTgt spid="177"/>
                                        </p:tgtEl>
                                      </p:cBhvr>
                                    </p:animEffect>
                                  </p:childTnLst>
                                </p:cTn>
                              </p:par>
                              <p:par>
                                <p:cTn id="20" presetID="22" presetClass="entr" presetSubtype="4" fill="hold" nodeType="with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wipe(down)">
                                      <p:cBhvr>
                                        <p:cTn id="22" dur="500"/>
                                        <p:tgtEl>
                                          <p:spTgt spid="185"/>
                                        </p:tgtEl>
                                      </p:cBhvr>
                                    </p:animEffect>
                                  </p:childTnLst>
                                </p:cTn>
                              </p:par>
                              <p:par>
                                <p:cTn id="23" presetID="22" presetClass="entr" presetSubtype="4" fill="hold" nodeType="withEffect">
                                  <p:stCondLst>
                                    <p:cond delay="0"/>
                                  </p:stCondLst>
                                  <p:childTnLst>
                                    <p:set>
                                      <p:cBhvr>
                                        <p:cTn id="24" dur="1" fill="hold">
                                          <p:stCondLst>
                                            <p:cond delay="0"/>
                                          </p:stCondLst>
                                        </p:cTn>
                                        <p:tgtEl>
                                          <p:spTgt spid="179"/>
                                        </p:tgtEl>
                                        <p:attrNameLst>
                                          <p:attrName>style.visibility</p:attrName>
                                        </p:attrNameLst>
                                      </p:cBhvr>
                                      <p:to>
                                        <p:strVal val="visible"/>
                                      </p:to>
                                    </p:set>
                                    <p:animEffect transition="in" filter="wipe(down)">
                                      <p:cBhvr>
                                        <p:cTn id="25" dur="500"/>
                                        <p:tgtEl>
                                          <p:spTgt spid="179"/>
                                        </p:tgtEl>
                                      </p:cBhvr>
                                    </p:animEffect>
                                  </p:childTnLst>
                                </p:cTn>
                              </p:par>
                              <p:par>
                                <p:cTn id="26" presetID="22" presetClass="entr" presetSubtype="4" fill="hold" nodeType="with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down)">
                                      <p:cBhvr>
                                        <p:cTn id="28" dur="500"/>
                                        <p:tgtEl>
                                          <p:spTgt spid="18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p:nvPr/>
        </p:nvSpPr>
        <p:spPr>
          <a:xfrm>
            <a:off x="136650" y="74275"/>
            <a:ext cx="9643200" cy="56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100">
                <a:solidFill>
                  <a:srgbClr val="3C4043"/>
                </a:solidFill>
                <a:highlight>
                  <a:srgbClr val="FFFFFF"/>
                </a:highlight>
                <a:latin typeface="Economica"/>
                <a:ea typeface="Economica"/>
                <a:cs typeface="Economica"/>
                <a:sym typeface="Economica"/>
              </a:rPr>
              <a:t>Understand how feature importance forms over the course of training.</a:t>
            </a:r>
            <a:endParaRPr sz="1700">
              <a:latin typeface="Google Sans"/>
              <a:ea typeface="Google Sans"/>
              <a:cs typeface="Google Sans"/>
              <a:sym typeface="Google Sans"/>
            </a:endParaRPr>
          </a:p>
        </p:txBody>
      </p:sp>
      <p:pic>
        <p:nvPicPr>
          <p:cNvPr id="191" name="Google Shape;191;p32"/>
          <p:cNvPicPr preferRelativeResize="0"/>
          <p:nvPr/>
        </p:nvPicPr>
        <p:blipFill>
          <a:blip r:embed="rId3">
            <a:alphaModFix/>
          </a:blip>
          <a:stretch>
            <a:fillRect/>
          </a:stretch>
        </p:blipFill>
        <p:spPr>
          <a:xfrm>
            <a:off x="288825" y="1311775"/>
            <a:ext cx="3238500" cy="1619250"/>
          </a:xfrm>
          <a:prstGeom prst="rect">
            <a:avLst/>
          </a:prstGeom>
          <a:noFill/>
          <a:ln>
            <a:noFill/>
          </a:ln>
        </p:spPr>
      </p:pic>
      <p:cxnSp>
        <p:nvCxnSpPr>
          <p:cNvPr id="192" name="Google Shape;192;p32"/>
          <p:cNvCxnSpPr/>
          <p:nvPr/>
        </p:nvCxnSpPr>
        <p:spPr>
          <a:xfrm>
            <a:off x="514800" y="3117200"/>
            <a:ext cx="8114400" cy="26100"/>
          </a:xfrm>
          <a:prstGeom prst="straightConnector1">
            <a:avLst/>
          </a:prstGeom>
          <a:noFill/>
          <a:ln w="9525" cap="flat" cmpd="sng">
            <a:solidFill>
              <a:schemeClr val="dk2"/>
            </a:solidFill>
            <a:prstDash val="solid"/>
            <a:round/>
            <a:headEnd type="none" w="med" len="med"/>
            <a:tailEnd type="none" w="med" len="med"/>
          </a:ln>
        </p:spPr>
      </p:cxnSp>
      <p:cxnSp>
        <p:nvCxnSpPr>
          <p:cNvPr id="193" name="Google Shape;193;p32"/>
          <p:cNvCxnSpPr/>
          <p:nvPr/>
        </p:nvCxnSpPr>
        <p:spPr>
          <a:xfrm>
            <a:off x="7700000" y="3051775"/>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94" name="Google Shape;194;p32"/>
          <p:cNvCxnSpPr/>
          <p:nvPr/>
        </p:nvCxnSpPr>
        <p:spPr>
          <a:xfrm>
            <a:off x="5980850" y="3019100"/>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32"/>
          <p:cNvCxnSpPr/>
          <p:nvPr/>
        </p:nvCxnSpPr>
        <p:spPr>
          <a:xfrm>
            <a:off x="4231725" y="3019100"/>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96" name="Google Shape;196;p32"/>
          <p:cNvCxnSpPr/>
          <p:nvPr/>
        </p:nvCxnSpPr>
        <p:spPr>
          <a:xfrm>
            <a:off x="2394775" y="3019100"/>
            <a:ext cx="0" cy="20940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97;p32"/>
          <p:cNvCxnSpPr/>
          <p:nvPr/>
        </p:nvCxnSpPr>
        <p:spPr>
          <a:xfrm>
            <a:off x="741050" y="3019100"/>
            <a:ext cx="0" cy="209400"/>
          </a:xfrm>
          <a:prstGeom prst="straightConnector1">
            <a:avLst/>
          </a:prstGeom>
          <a:noFill/>
          <a:ln w="9525" cap="flat" cmpd="sng">
            <a:solidFill>
              <a:schemeClr val="dk2"/>
            </a:solidFill>
            <a:prstDash val="solid"/>
            <a:round/>
            <a:headEnd type="none" w="med" len="med"/>
            <a:tailEnd type="none" w="med" len="med"/>
          </a:ln>
        </p:spPr>
      </p:cxnSp>
      <p:sp>
        <p:nvSpPr>
          <p:cNvPr id="198" name="Google Shape;198;p32"/>
          <p:cNvSpPr txBox="1"/>
          <p:nvPr/>
        </p:nvSpPr>
        <p:spPr>
          <a:xfrm>
            <a:off x="527900" y="3378950"/>
            <a:ext cx="9576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0 epochs</a:t>
            </a:r>
            <a:endParaRPr/>
          </a:p>
        </p:txBody>
      </p:sp>
      <p:sp>
        <p:nvSpPr>
          <p:cNvPr id="199" name="Google Shape;199;p32"/>
          <p:cNvSpPr txBox="1"/>
          <p:nvPr/>
        </p:nvSpPr>
        <p:spPr>
          <a:xfrm>
            <a:off x="7444850" y="3378950"/>
            <a:ext cx="1035000" cy="4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90 epochs</a:t>
            </a:r>
            <a:endParaRPr/>
          </a:p>
        </p:txBody>
      </p:sp>
      <p:pic>
        <p:nvPicPr>
          <p:cNvPr id="200" name="Google Shape;200;p32"/>
          <p:cNvPicPr preferRelativeResize="0"/>
          <p:nvPr/>
        </p:nvPicPr>
        <p:blipFill>
          <a:blip r:embed="rId4">
            <a:alphaModFix/>
          </a:blip>
          <a:stretch>
            <a:fillRect/>
          </a:stretch>
        </p:blipFill>
        <p:spPr>
          <a:xfrm>
            <a:off x="5735575" y="1311775"/>
            <a:ext cx="3238500" cy="1619250"/>
          </a:xfrm>
          <a:prstGeom prst="rect">
            <a:avLst/>
          </a:prstGeom>
          <a:noFill/>
          <a:ln>
            <a:noFill/>
          </a:ln>
        </p:spPr>
      </p:pic>
      <p:sp>
        <p:nvSpPr>
          <p:cNvPr id="201" name="Google Shape;201;p32"/>
          <p:cNvSpPr txBox="1"/>
          <p:nvPr/>
        </p:nvSpPr>
        <p:spPr>
          <a:xfrm>
            <a:off x="351200" y="1045987"/>
            <a:ext cx="1604775" cy="2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Low Variance</a:t>
            </a:r>
            <a:endParaRPr dirty="0">
              <a:latin typeface="Roboto"/>
              <a:ea typeface="Roboto"/>
              <a:cs typeface="Roboto"/>
              <a:sym typeface="Roboto"/>
            </a:endParaRPr>
          </a:p>
        </p:txBody>
      </p:sp>
      <p:sp>
        <p:nvSpPr>
          <p:cNvPr id="202" name="Google Shape;202;p32"/>
          <p:cNvSpPr txBox="1"/>
          <p:nvPr/>
        </p:nvSpPr>
        <p:spPr>
          <a:xfrm>
            <a:off x="1922551" y="1050487"/>
            <a:ext cx="1604774" cy="2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High Variance</a:t>
            </a:r>
            <a:endParaRPr dirty="0">
              <a:latin typeface="Roboto"/>
              <a:ea typeface="Roboto"/>
              <a:cs typeface="Roboto"/>
              <a:sym typeface="Roboto"/>
            </a:endParaRPr>
          </a:p>
        </p:txBody>
      </p:sp>
      <p:sp>
        <p:nvSpPr>
          <p:cNvPr id="203" name="Google Shape;203;p32"/>
          <p:cNvSpPr txBox="1"/>
          <p:nvPr/>
        </p:nvSpPr>
        <p:spPr>
          <a:xfrm>
            <a:off x="5840077" y="1045987"/>
            <a:ext cx="1604773" cy="2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Low Variance</a:t>
            </a:r>
            <a:endParaRPr dirty="0">
              <a:latin typeface="Roboto"/>
              <a:ea typeface="Roboto"/>
              <a:cs typeface="Roboto"/>
              <a:sym typeface="Roboto"/>
            </a:endParaRPr>
          </a:p>
        </p:txBody>
      </p:sp>
      <p:sp>
        <p:nvSpPr>
          <p:cNvPr id="204" name="Google Shape;204;p32"/>
          <p:cNvSpPr txBox="1"/>
          <p:nvPr/>
        </p:nvSpPr>
        <p:spPr>
          <a:xfrm>
            <a:off x="7407076" y="1045987"/>
            <a:ext cx="1604773" cy="2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Roboto"/>
                <a:ea typeface="Roboto"/>
                <a:cs typeface="Roboto"/>
                <a:sym typeface="Roboto"/>
              </a:rPr>
              <a:t>High Variance</a:t>
            </a:r>
            <a:endParaRPr dirty="0">
              <a:latin typeface="Roboto"/>
              <a:ea typeface="Roboto"/>
              <a:cs typeface="Roboto"/>
              <a:sym typeface="Roboto"/>
            </a:endParaRPr>
          </a:p>
        </p:txBody>
      </p:sp>
      <p:sp>
        <p:nvSpPr>
          <p:cNvPr id="206" name="Google Shape;206;p32"/>
          <p:cNvSpPr txBox="1"/>
          <p:nvPr/>
        </p:nvSpPr>
        <p:spPr>
          <a:xfrm>
            <a:off x="6340550" y="3708675"/>
            <a:ext cx="2208600" cy="357900"/>
          </a:xfrm>
          <a:prstGeom prst="rect">
            <a:avLst/>
          </a:prstGeom>
          <a:noFill/>
          <a:ln>
            <a:noFill/>
          </a:ln>
        </p:spPr>
        <p:txBody>
          <a:bodyPr spcFirstLastPara="1" wrap="square" lIns="91425" tIns="91425" rIns="91425" bIns="91425" anchor="t" anchorCtr="0">
            <a:noAutofit/>
          </a:bodyPr>
          <a:lstStyle/>
          <a:p>
            <a:pPr>
              <a:buSzPts val="1400"/>
            </a:pPr>
            <a:r>
              <a:rPr lang="en-GB" dirty="0">
                <a:latin typeface="Roboto"/>
                <a:ea typeface="Roboto"/>
                <a:sym typeface="Roboto"/>
              </a:rPr>
              <a:t>Late Stage Training</a:t>
            </a:r>
            <a:endParaRPr dirty="0">
              <a:latin typeface="Roboto"/>
              <a:ea typeface="Roboto"/>
              <a:sym typeface="Roboto"/>
            </a:endParaRPr>
          </a:p>
        </p:txBody>
      </p:sp>
      <p:sp>
        <p:nvSpPr>
          <p:cNvPr id="207" name="Google Shape;207;p32"/>
          <p:cNvSpPr txBox="1"/>
          <p:nvPr/>
        </p:nvSpPr>
        <p:spPr>
          <a:xfrm>
            <a:off x="3059150" y="4217025"/>
            <a:ext cx="60273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Economica"/>
                <a:ea typeface="Economica"/>
                <a:cs typeface="Economica"/>
                <a:sym typeface="Economica"/>
              </a:rPr>
              <a:t>Achille et al. 2017. Critical learning periods in deep neural networks. arXiv preprint arXiv:1711.08856.</a:t>
            </a:r>
            <a:br>
              <a:rPr lang="en-GB" sz="1200">
                <a:solidFill>
                  <a:schemeClr val="dk1"/>
                </a:solidFill>
                <a:latin typeface="Economica"/>
                <a:ea typeface="Economica"/>
                <a:cs typeface="Economica"/>
                <a:sym typeface="Economica"/>
              </a:rPr>
            </a:br>
            <a:r>
              <a:rPr lang="en-GB" sz="1200">
                <a:solidFill>
                  <a:schemeClr val="dk1"/>
                </a:solidFill>
                <a:latin typeface="Economica"/>
                <a:ea typeface="Economica"/>
                <a:cs typeface="Economica"/>
                <a:sym typeface="Economica"/>
              </a:rPr>
              <a:t>Mangalam, K. and Prabhu, V. U. Do deep neural networks learn shallow learnable examples first. 2019.</a:t>
            </a:r>
            <a:endParaRPr sz="1200">
              <a:solidFill>
                <a:schemeClr val="dk1"/>
              </a:solidFill>
              <a:latin typeface="Economica"/>
              <a:ea typeface="Economica"/>
              <a:cs typeface="Economica"/>
              <a:sym typeface="Economica"/>
            </a:endParaRPr>
          </a:p>
          <a:p>
            <a:pPr marL="0" lvl="0" indent="0" algn="l" rtl="0">
              <a:spcBef>
                <a:spcPts val="0"/>
              </a:spcBef>
              <a:spcAft>
                <a:spcPts val="0"/>
              </a:spcAft>
              <a:buClr>
                <a:schemeClr val="dk1"/>
              </a:buClr>
              <a:buSzPts val="1100"/>
              <a:buFont typeface="Arial"/>
              <a:buNone/>
            </a:pPr>
            <a:r>
              <a:rPr lang="en-GB" sz="1200">
                <a:solidFill>
                  <a:schemeClr val="dk1"/>
                </a:solidFill>
                <a:latin typeface="Economica"/>
                <a:ea typeface="Economica"/>
                <a:cs typeface="Economica"/>
                <a:sym typeface="Economica"/>
              </a:rPr>
              <a:t>Jiang et al. 2020.. Exploring the memorization-generalization continuum in deep learning. arXiv preprint arXiv:2002.03206</a:t>
            </a:r>
            <a:endParaRPr sz="1200">
              <a:solidFill>
                <a:schemeClr val="dk1"/>
              </a:solidFill>
              <a:latin typeface="Economica"/>
              <a:ea typeface="Economica"/>
              <a:cs typeface="Economica"/>
              <a:sym typeface="Economica"/>
            </a:endParaRPr>
          </a:p>
        </p:txBody>
      </p:sp>
      <p:sp>
        <p:nvSpPr>
          <p:cNvPr id="20" name="Google Shape;218;p33">
            <a:extLst>
              <a:ext uri="{FF2B5EF4-FFF2-40B4-BE49-F238E27FC236}">
                <a16:creationId xmlns:a16="http://schemas.microsoft.com/office/drawing/2014/main" id="{736BB396-BFD9-6842-AEFF-581DE1D21CEE}"/>
              </a:ext>
            </a:extLst>
          </p:cNvPr>
          <p:cNvSpPr txBox="1"/>
          <p:nvPr/>
        </p:nvSpPr>
        <p:spPr>
          <a:xfrm>
            <a:off x="810401" y="3760100"/>
            <a:ext cx="2291148" cy="253500"/>
          </a:xfrm>
          <a:prstGeom prst="rect">
            <a:avLst/>
          </a:prstGeom>
          <a:noFill/>
          <a:ln>
            <a:noFill/>
          </a:ln>
        </p:spPr>
        <p:txBody>
          <a:bodyPr spcFirstLastPara="1" wrap="square" lIns="68575" tIns="34275" rIns="68575" bIns="34275" anchor="t" anchorCtr="0">
            <a:noAutofit/>
          </a:bodyPr>
          <a:lstStyle/>
          <a:p>
            <a:pPr marL="0" lvl="0" indent="0">
              <a:buSzPts val="1400"/>
              <a:buFont typeface="Arial"/>
              <a:buNone/>
            </a:pPr>
            <a:r>
              <a:rPr lang="en-GB" dirty="0">
                <a:latin typeface="Roboto"/>
                <a:ea typeface="Roboto"/>
              </a:rPr>
              <a:t>Early-stage training</a:t>
            </a:r>
            <a:endParaRPr dirty="0">
              <a:latin typeface="Roboto"/>
              <a:ea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311700" y="286331"/>
            <a:ext cx="8520600" cy="841800"/>
          </a:xfrm>
          <a:prstGeom prst="rect">
            <a:avLst/>
          </a:prstGeom>
          <a:noFill/>
          <a:ln>
            <a:noFill/>
          </a:ln>
        </p:spPr>
        <p:txBody>
          <a:bodyPr spcFirstLastPara="1" wrap="square" lIns="68575" tIns="68575" rIns="68575" bIns="68575" anchor="ctr" anchorCtr="0">
            <a:noAutofit/>
          </a:bodyPr>
          <a:lstStyle/>
          <a:p>
            <a:pPr marL="0" lvl="0" indent="0" algn="l" rtl="0">
              <a:lnSpc>
                <a:spcPct val="100000"/>
              </a:lnSpc>
              <a:spcBef>
                <a:spcPts val="0"/>
              </a:spcBef>
              <a:spcAft>
                <a:spcPts val="0"/>
              </a:spcAft>
              <a:buSzPts val="2700"/>
              <a:buNone/>
            </a:pPr>
            <a:r>
              <a:rPr lang="en-GB" sz="3800">
                <a:solidFill>
                  <a:srgbClr val="3C4043"/>
                </a:solidFill>
                <a:highlight>
                  <a:srgbClr val="FFFFFF"/>
                </a:highlight>
              </a:rPr>
              <a:t>VOG computes a relative ranking of each class</a:t>
            </a:r>
            <a:endParaRPr sz="3800"/>
          </a:p>
        </p:txBody>
      </p:sp>
      <p:sp>
        <p:nvSpPr>
          <p:cNvPr id="213" name="Google Shape;213;p33"/>
          <p:cNvSpPr txBox="1"/>
          <p:nvPr/>
        </p:nvSpPr>
        <p:spPr>
          <a:xfrm>
            <a:off x="968313" y="1957988"/>
            <a:ext cx="1208100" cy="253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dirty="0">
                <a:latin typeface="Roboto"/>
                <a:ea typeface="Roboto"/>
              </a:rPr>
              <a:t>Lowest VOG</a:t>
            </a:r>
            <a:endParaRPr dirty="0">
              <a:latin typeface="Roboto"/>
              <a:ea typeface="Roboto"/>
            </a:endParaRPr>
          </a:p>
        </p:txBody>
      </p:sp>
      <p:sp>
        <p:nvSpPr>
          <p:cNvPr id="214" name="Google Shape;214;p33"/>
          <p:cNvSpPr txBox="1"/>
          <p:nvPr/>
        </p:nvSpPr>
        <p:spPr>
          <a:xfrm>
            <a:off x="2962713" y="1957988"/>
            <a:ext cx="1372500" cy="253500"/>
          </a:xfrm>
          <a:prstGeom prst="rect">
            <a:avLst/>
          </a:prstGeom>
          <a:noFill/>
          <a:ln>
            <a:noFill/>
          </a:ln>
        </p:spPr>
        <p:txBody>
          <a:bodyPr spcFirstLastPara="1" wrap="square" lIns="68575" tIns="34275" rIns="68575" bIns="34275" anchor="t" anchorCtr="0">
            <a:noAutofit/>
          </a:bodyPr>
          <a:lstStyle/>
          <a:p>
            <a:pPr>
              <a:buSzPts val="1400"/>
            </a:pPr>
            <a:r>
              <a:rPr lang="en-GB" dirty="0">
                <a:latin typeface="Roboto"/>
                <a:ea typeface="Roboto"/>
              </a:rPr>
              <a:t>Highest VOG</a:t>
            </a:r>
            <a:endParaRPr dirty="0">
              <a:latin typeface="Roboto"/>
              <a:ea typeface="Roboto"/>
            </a:endParaRPr>
          </a:p>
        </p:txBody>
      </p:sp>
      <p:pic>
        <p:nvPicPr>
          <p:cNvPr id="215" name="Google Shape;215;p33"/>
          <p:cNvPicPr preferRelativeResize="0"/>
          <p:nvPr/>
        </p:nvPicPr>
        <p:blipFill rotWithShape="1">
          <a:blip r:embed="rId3">
            <a:alphaModFix/>
          </a:blip>
          <a:srcRect l="3441"/>
          <a:stretch/>
        </p:blipFill>
        <p:spPr>
          <a:xfrm>
            <a:off x="552975" y="2211500"/>
            <a:ext cx="8411452" cy="2042700"/>
          </a:xfrm>
          <a:prstGeom prst="rect">
            <a:avLst/>
          </a:prstGeom>
          <a:noFill/>
          <a:ln>
            <a:noFill/>
          </a:ln>
        </p:spPr>
      </p:pic>
      <p:sp>
        <p:nvSpPr>
          <p:cNvPr id="216" name="Google Shape;216;p33"/>
          <p:cNvSpPr txBox="1"/>
          <p:nvPr/>
        </p:nvSpPr>
        <p:spPr>
          <a:xfrm>
            <a:off x="5371075" y="1958000"/>
            <a:ext cx="1298400" cy="253500"/>
          </a:xfrm>
          <a:prstGeom prst="rect">
            <a:avLst/>
          </a:prstGeom>
          <a:noFill/>
          <a:ln>
            <a:noFill/>
          </a:ln>
        </p:spPr>
        <p:txBody>
          <a:bodyPr spcFirstLastPara="1" wrap="square" lIns="68575" tIns="34275" rIns="68575" bIns="34275" anchor="t" anchorCtr="0">
            <a:noAutofit/>
          </a:bodyPr>
          <a:lstStyle/>
          <a:p>
            <a:pPr marL="0" lvl="0" indent="0">
              <a:buSzPts val="1400"/>
              <a:buFont typeface="Arial"/>
              <a:buNone/>
            </a:pPr>
            <a:r>
              <a:rPr lang="en-GB" dirty="0">
                <a:latin typeface="Roboto"/>
                <a:ea typeface="Roboto"/>
              </a:rPr>
              <a:t>Lowest VOG</a:t>
            </a:r>
            <a:endParaRPr dirty="0">
              <a:latin typeface="Roboto"/>
              <a:ea typeface="Roboto"/>
            </a:endParaRPr>
          </a:p>
        </p:txBody>
      </p:sp>
      <p:sp>
        <p:nvSpPr>
          <p:cNvPr id="217" name="Google Shape;217;p33"/>
          <p:cNvSpPr txBox="1"/>
          <p:nvPr/>
        </p:nvSpPr>
        <p:spPr>
          <a:xfrm>
            <a:off x="7326375" y="1958000"/>
            <a:ext cx="1372500" cy="253500"/>
          </a:xfrm>
          <a:prstGeom prst="rect">
            <a:avLst/>
          </a:prstGeom>
          <a:noFill/>
          <a:ln>
            <a:noFill/>
          </a:ln>
        </p:spPr>
        <p:txBody>
          <a:bodyPr spcFirstLastPara="1" wrap="square" lIns="68575" tIns="34275" rIns="68575" bIns="34275" anchor="t" anchorCtr="0">
            <a:noAutofit/>
          </a:bodyPr>
          <a:lstStyle/>
          <a:p>
            <a:pPr>
              <a:buSzPts val="1400"/>
            </a:pPr>
            <a:r>
              <a:rPr lang="en-GB" dirty="0">
                <a:latin typeface="Roboto"/>
                <a:ea typeface="Roboto"/>
              </a:rPr>
              <a:t>Highest VOG</a:t>
            </a:r>
            <a:endParaRPr dirty="0">
              <a:latin typeface="Roboto"/>
              <a:ea typeface="Roboto"/>
            </a:endParaRPr>
          </a:p>
        </p:txBody>
      </p:sp>
      <p:sp>
        <p:nvSpPr>
          <p:cNvPr id="218" name="Google Shape;218;p33"/>
          <p:cNvSpPr txBox="1"/>
          <p:nvPr/>
        </p:nvSpPr>
        <p:spPr>
          <a:xfrm>
            <a:off x="1791325" y="4254200"/>
            <a:ext cx="2291148" cy="253500"/>
          </a:xfrm>
          <a:prstGeom prst="rect">
            <a:avLst/>
          </a:prstGeom>
          <a:noFill/>
          <a:ln>
            <a:noFill/>
          </a:ln>
        </p:spPr>
        <p:txBody>
          <a:bodyPr spcFirstLastPara="1" wrap="square" lIns="68575" tIns="34275" rIns="68575" bIns="34275" anchor="t" anchorCtr="0">
            <a:noAutofit/>
          </a:bodyPr>
          <a:lstStyle/>
          <a:p>
            <a:pPr marL="0" lvl="0" indent="0">
              <a:buSzPts val="1400"/>
              <a:buFont typeface="Arial"/>
              <a:buNone/>
            </a:pPr>
            <a:r>
              <a:rPr lang="en-GB" dirty="0">
                <a:latin typeface="Roboto"/>
                <a:ea typeface="Roboto"/>
              </a:rPr>
              <a:t>Early-stage training</a:t>
            </a:r>
            <a:endParaRPr dirty="0">
              <a:latin typeface="Roboto"/>
              <a:ea typeface="Roboto"/>
            </a:endParaRPr>
          </a:p>
        </p:txBody>
      </p:sp>
      <p:sp>
        <p:nvSpPr>
          <p:cNvPr id="219" name="Google Shape;219;p33"/>
          <p:cNvSpPr txBox="1"/>
          <p:nvPr/>
        </p:nvSpPr>
        <p:spPr>
          <a:xfrm>
            <a:off x="6048875" y="4254200"/>
            <a:ext cx="2291148" cy="253500"/>
          </a:xfrm>
          <a:prstGeom prst="rect">
            <a:avLst/>
          </a:prstGeom>
          <a:noFill/>
          <a:ln>
            <a:noFill/>
          </a:ln>
        </p:spPr>
        <p:txBody>
          <a:bodyPr spcFirstLastPara="1" wrap="square" lIns="68575" tIns="34275" rIns="68575" bIns="34275" anchor="t" anchorCtr="0">
            <a:noAutofit/>
          </a:bodyPr>
          <a:lstStyle/>
          <a:p>
            <a:pPr>
              <a:buSzPts val="1400"/>
            </a:pPr>
            <a:r>
              <a:rPr lang="en-GB" dirty="0">
                <a:latin typeface="Roboto"/>
                <a:ea typeface="Roboto"/>
              </a:rPr>
              <a:t>Late-stage training</a:t>
            </a:r>
            <a:endParaRPr dirty="0">
              <a:latin typeface="Roboto"/>
              <a:ea typeface="Roboto"/>
            </a:endParaRPr>
          </a:p>
        </p:txBody>
      </p:sp>
      <p:sp>
        <p:nvSpPr>
          <p:cNvPr id="220" name="Google Shape;220;p33"/>
          <p:cNvSpPr/>
          <p:nvPr/>
        </p:nvSpPr>
        <p:spPr>
          <a:xfrm>
            <a:off x="2033400" y="1222550"/>
            <a:ext cx="5077200" cy="463200"/>
          </a:xfrm>
          <a:prstGeom prst="round2DiagRect">
            <a:avLst>
              <a:gd name="adj1" fmla="val 16667"/>
              <a:gd name="adj2" fmla="val 0"/>
            </a:avLst>
          </a:prstGeom>
          <a:solidFill>
            <a:srgbClr val="6AA84F"/>
          </a:solidFill>
          <a:ln w="25400" cap="flat" cmpd="sng">
            <a:solidFill>
              <a:srgbClr val="6AA84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GB" sz="2100" b="1" i="0" u="none" strike="noStrike" cap="none">
                <a:solidFill>
                  <a:srgbClr val="000000"/>
                </a:solidFill>
                <a:latin typeface="Economica"/>
                <a:ea typeface="Economica"/>
                <a:cs typeface="Economica"/>
                <a:sym typeface="Economica"/>
              </a:rPr>
              <a:t>Higher VOG score samples have cluttered backgrounds </a:t>
            </a:r>
            <a:endParaRPr sz="2100" b="1" i="0" u="none" strike="noStrike" cap="none">
              <a:solidFill>
                <a:srgbClr val="000000"/>
              </a:solidFill>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997</Words>
  <Application>Microsoft Macintosh PowerPoint</Application>
  <PresentationFormat>On-screen Show (16:9)</PresentationFormat>
  <Paragraphs>92</Paragraphs>
  <Slides>15</Slides>
  <Notes>15</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Calibri</vt:lpstr>
      <vt:lpstr>Arial</vt:lpstr>
      <vt:lpstr>Economica</vt:lpstr>
      <vt:lpstr>Open Sans</vt:lpstr>
      <vt:lpstr>Google Sans</vt:lpstr>
      <vt:lpstr>Roboto</vt:lpstr>
      <vt:lpstr>Simple Light</vt:lpstr>
      <vt:lpstr>Luxe</vt:lpstr>
      <vt:lpstr>Estimating Example Difficulty using Variance of Gradients</vt:lpstr>
      <vt:lpstr>Interpretability in current models?</vt:lpstr>
      <vt:lpstr>Motivation for Studying Relative Importance</vt:lpstr>
      <vt:lpstr>Gradient</vt:lpstr>
      <vt:lpstr>Different variants of Gradients</vt:lpstr>
      <vt:lpstr>Why Variance Of Gradients?</vt:lpstr>
      <vt:lpstr>Variance Of Gradients</vt:lpstr>
      <vt:lpstr>PowerPoint Presentation</vt:lpstr>
      <vt:lpstr>VOG computes a relative ranking of each class</vt:lpstr>
      <vt:lpstr>VOG effectively discriminates easy &amp; challenging examples</vt:lpstr>
      <vt:lpstr>Memorization experiment</vt:lpstr>
      <vt:lpstr>VOG distribution</vt:lpstr>
      <vt:lpstr>Future directions</vt:lpstr>
      <vt:lpstr>Preliminary  ImageNet  results</vt:lpstr>
      <vt:lpstr>Final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Estimating Example Difficulty using Variance of Gradients</dc:title>
  <cp:lastModifiedBy>Agarwal, Chirag</cp:lastModifiedBy>
  <cp:revision>10</cp:revision>
  <dcterms:modified xsi:type="dcterms:W3CDTF">2020-09-03T01:51:23Z</dcterms:modified>
</cp:coreProperties>
</file>